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3"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 id="292" r:id="rId38"/>
    <p:sldId id="293" r:id="rId39"/>
    <p:sldId id="294" r:id="rId40"/>
    <p:sldId id="295" r:id="rId41"/>
    <p:sldId id="296" r:id="rId42"/>
    <p:sldId id="297" r:id="rId43"/>
    <p:sldId id="299"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0"/>
            <a:ext cx="10972800" cy="6858000"/>
          </a:xfrm>
          <a:prstGeom prst="rect">
            <a:avLst/>
          </a:prstGeom>
        </p:spPr>
      </p:pic>
      <p:sp>
        <p:nvSpPr>
          <p:cNvPr id="2" name="Title 1"/>
          <p:cNvSpPr>
            <a:spLocks noGrp="1"/>
          </p:cNvSpPr>
          <p:nvPr>
            <p:ph type="ctrTitle"/>
          </p:nvPr>
        </p:nvSpPr>
        <p:spPr>
          <a:xfrm>
            <a:off x="533400" y="1143000"/>
            <a:ext cx="7924800" cy="2934072"/>
          </a:xfrm>
        </p:spPr>
        <p:txBody>
          <a:bodyPr>
            <a:noAutofit/>
          </a:bodyPr>
          <a:lstStyle/>
          <a:p>
            <a:r>
              <a:rPr lang="ru-RU" sz="4800" b="1" dirty="0" smtClean="0"/>
              <a:t>Факторы среды и общие закономерности их воздействия на живые организмы.</a:t>
            </a:r>
            <a:endParaRPr lang="ru-RU" sz="4800" b="1" dirty="0"/>
          </a:p>
        </p:txBody>
      </p:sp>
    </p:spTree>
    <p:extLst>
      <p:ext uri="{BB962C8B-B14F-4D97-AF65-F5344CB8AC3E}">
        <p14:creationId xmlns:p14="http://schemas.microsoft.com/office/powerpoint/2010/main" val="361530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a:t>Общие закономерности</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371600"/>
            <a:ext cx="7373300" cy="4942542"/>
          </a:xfrm>
        </p:spPr>
      </p:pic>
    </p:spTree>
    <p:extLst>
      <p:ext uri="{BB962C8B-B14F-4D97-AF65-F5344CB8AC3E}">
        <p14:creationId xmlns:p14="http://schemas.microsoft.com/office/powerpoint/2010/main" val="107942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lnSpcReduction="10000"/>
          </a:bodyPr>
          <a:lstStyle/>
          <a:p>
            <a:r>
              <a:rPr lang="ru-RU" b="1" dirty="0"/>
              <a:t>Закон минимума Ю.Либиха</a:t>
            </a:r>
            <a:r>
              <a:rPr lang="ru-RU" dirty="0"/>
              <a:t> (1873):</a:t>
            </a:r>
          </a:p>
          <a:p>
            <a:pPr marL="0" indent="0">
              <a:buNone/>
            </a:pPr>
            <a:r>
              <a:rPr lang="ru-RU" dirty="0"/>
              <a:t>а) </a:t>
            </a:r>
            <a:r>
              <a:rPr lang="ru-RU" i="1" dirty="0"/>
              <a:t>выносливость организма определяется слабым звеном в цепи его экологических потребностей;</a:t>
            </a:r>
            <a:endParaRPr lang="ru-RU" dirty="0"/>
          </a:p>
          <a:p>
            <a:pPr marL="0" indent="0">
              <a:buNone/>
            </a:pPr>
            <a:r>
              <a:rPr lang="ru-RU" dirty="0"/>
              <a:t>б) </a:t>
            </a:r>
            <a:r>
              <a:rPr lang="ru-RU" i="1" dirty="0"/>
              <a:t>все условия среды, необходимые для поддержания жизни, имеют равную роль (закон равнозначности всех условий жизни)</a:t>
            </a:r>
            <a:r>
              <a:rPr lang="ru-RU" dirty="0"/>
              <a:t>, любой фактор может ограничивать возможности существования организма.</a:t>
            </a:r>
          </a:p>
          <a:p>
            <a:endParaRPr lang="ru-RU" dirty="0"/>
          </a:p>
        </p:txBody>
      </p:sp>
    </p:spTree>
    <p:extLst>
      <p:ext uri="{BB962C8B-B14F-4D97-AF65-F5344CB8AC3E}">
        <p14:creationId xmlns:p14="http://schemas.microsoft.com/office/powerpoint/2010/main" val="298353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a:t>Общие закономерности</a:t>
            </a:r>
          </a:p>
        </p:txBody>
      </p:sp>
      <p:sp>
        <p:nvSpPr>
          <p:cNvPr id="3" name="Content Placeholder 2"/>
          <p:cNvSpPr>
            <a:spLocks noGrp="1"/>
          </p:cNvSpPr>
          <p:nvPr>
            <p:ph idx="1"/>
          </p:nvPr>
        </p:nvSpPr>
        <p:spPr/>
        <p:txBody>
          <a:bodyPr>
            <a:normAutofit fontScale="85000" lnSpcReduction="20000"/>
          </a:bodyPr>
          <a:lstStyle/>
          <a:p>
            <a:r>
              <a:rPr lang="ru-RU" b="1" dirty="0"/>
              <a:t>Закон ограничивающих факторов, или закон Ф. Блехмана</a:t>
            </a:r>
            <a:r>
              <a:rPr lang="ru-RU" dirty="0"/>
              <a:t> (1909): </a:t>
            </a:r>
            <a:r>
              <a:rPr lang="ru-RU" i="1" dirty="0"/>
              <a:t>факторы среды, имеющие в конкретных условиях максимальное значение, особенно затрудняют (ограничивают) возможности существования вида в данных условиях</a:t>
            </a:r>
            <a:r>
              <a:rPr lang="ru-RU" i="1" dirty="0" smtClean="0"/>
              <a:t>.</a:t>
            </a:r>
          </a:p>
          <a:p>
            <a:r>
              <a:rPr lang="ru-RU" b="1" dirty="0"/>
              <a:t>Закон толерантности В.Шелфорда</a:t>
            </a:r>
            <a:r>
              <a:rPr lang="ru-RU" dirty="0"/>
              <a:t> (1913): </a:t>
            </a:r>
            <a:r>
              <a:rPr lang="ru-RU" i="1" dirty="0"/>
              <a:t>ограничивающим фактором жизни организма может быть как минимум, так и максимум экологического воздействия, диапазон между которыми определяет величину выносливости организма к этому фактору.</a:t>
            </a:r>
            <a:endParaRPr lang="ru-RU" dirty="0"/>
          </a:p>
        </p:txBody>
      </p:sp>
    </p:spTree>
    <p:extLst>
      <p:ext uri="{BB962C8B-B14F-4D97-AF65-F5344CB8AC3E}">
        <p14:creationId xmlns:p14="http://schemas.microsoft.com/office/powerpoint/2010/main" val="85723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a:t>Общие закономерности</a:t>
            </a:r>
          </a:p>
        </p:txBody>
      </p:sp>
      <p:sp>
        <p:nvSpPr>
          <p:cNvPr id="3" name="Content Placeholder 2"/>
          <p:cNvSpPr>
            <a:spLocks noGrp="1"/>
          </p:cNvSpPr>
          <p:nvPr>
            <p:ph idx="1"/>
          </p:nvPr>
        </p:nvSpPr>
        <p:spPr/>
        <p:txBody>
          <a:bodyPr>
            <a:normAutofit fontScale="77500" lnSpcReduction="20000"/>
          </a:bodyPr>
          <a:lstStyle/>
          <a:p>
            <a:r>
              <a:rPr lang="ru-RU" b="1" dirty="0"/>
              <a:t>Неоднозначность действия фактора на разные функции.</a:t>
            </a:r>
            <a:r>
              <a:rPr lang="ru-RU" dirty="0"/>
              <a:t> Каждый фактор неодинаково влияет на разные функции организма. </a:t>
            </a:r>
            <a:r>
              <a:rPr lang="ru-RU" i="1" dirty="0"/>
              <a:t>Оптимум для одних процессов может являться пессимумом для других</a:t>
            </a:r>
            <a:r>
              <a:rPr lang="ru-RU" i="1" dirty="0" smtClean="0"/>
              <a:t>.</a:t>
            </a:r>
          </a:p>
          <a:p>
            <a:r>
              <a:rPr lang="ru-RU" b="1" dirty="0"/>
              <a:t>Правило взаимодействия факторов.</a:t>
            </a:r>
            <a:r>
              <a:rPr lang="ru-RU" dirty="0"/>
              <a:t> Сущность его заключается в том, что </a:t>
            </a:r>
            <a:r>
              <a:rPr lang="ru-RU" i="1" dirty="0"/>
              <a:t>одни факторы могут усиливать или смягчать силу действия других факторов.</a:t>
            </a:r>
            <a:r>
              <a:rPr lang="ru-RU" dirty="0"/>
              <a:t> Например, избыток тепла может в какой-то мере смягчаться пониженной влажностью воздуха, недостаток света для фотосинтеза растений - компенсироваться </a:t>
            </a:r>
            <a:r>
              <a:rPr lang="ru-RU" dirty="0" smtClean="0"/>
              <a:t>повышенным содержанием </a:t>
            </a:r>
            <a:r>
              <a:rPr lang="ru-RU" dirty="0"/>
              <a:t>углекислого газа в воздухе и т.п. Из этого, однако, не следует, что факторы могут взаимозаменяться. Они не взаимозаменяемы.</a:t>
            </a:r>
          </a:p>
          <a:p>
            <a:endParaRPr lang="ru-RU" dirty="0"/>
          </a:p>
        </p:txBody>
      </p:sp>
    </p:spTree>
    <p:extLst>
      <p:ext uri="{BB962C8B-B14F-4D97-AF65-F5344CB8AC3E}">
        <p14:creationId xmlns:p14="http://schemas.microsoft.com/office/powerpoint/2010/main" val="240596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Правило лимитирующих факторов:</a:t>
            </a:r>
            <a:r>
              <a:rPr lang="ru-RU" dirty="0"/>
              <a:t> </a:t>
            </a:r>
            <a:r>
              <a:rPr lang="ru-RU" i="1" dirty="0"/>
              <a:t>фактор, находящийся в недостатке или избытке</a:t>
            </a:r>
            <a:r>
              <a:rPr lang="ru-RU" dirty="0"/>
              <a:t> (вблизи критических точек),</a:t>
            </a:r>
            <a:r>
              <a:rPr lang="ru-RU" i="1" dirty="0"/>
              <a:t>отрицательно влияет на организмы и, кроме того, ограничивает возможность проявления силы действия других факторов, в том числе и находящихся в оптимуме.</a:t>
            </a:r>
            <a:r>
              <a:rPr lang="ru-RU" dirty="0"/>
              <a:t> Например, если в почве имеются в достатке все, кроме одного, необходимые для растения химические элементы, то рост и развитие растения будут обусловливаться тем из них, который находится в недостатке. Все другие элементы при этом не проявляют своего действия. Лимитирующие факторы обычно обусловливают границы распространения видов (популяций), их ареалы. От них зависит продуктивность организмов и сообществ. Поэтому крайне важно своевременно выявлять факторы минимального и избыточного значения, исключать возможности их проявления (например, для растений - сбалансированным внесением удобрений).</a:t>
            </a:r>
          </a:p>
          <a:p>
            <a:endParaRPr lang="ru-RU" dirty="0"/>
          </a:p>
        </p:txBody>
      </p:sp>
    </p:spTree>
    <p:extLst>
      <p:ext uri="{BB962C8B-B14F-4D97-AF65-F5344CB8AC3E}">
        <p14:creationId xmlns:p14="http://schemas.microsoft.com/office/powerpoint/2010/main" val="2613380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Правило лимитирующих факторов:</a:t>
            </a:r>
            <a:r>
              <a:rPr lang="ru-RU" dirty="0"/>
              <a:t> </a:t>
            </a:r>
            <a:r>
              <a:rPr lang="ru-RU" i="1" dirty="0"/>
              <a:t>фактор, находящийся в недостатке или избытке</a:t>
            </a:r>
            <a:r>
              <a:rPr lang="ru-RU" dirty="0"/>
              <a:t> (вблизи критических точек),</a:t>
            </a:r>
            <a:r>
              <a:rPr lang="ru-RU" i="1" dirty="0"/>
              <a:t>отрицательно влияет на организмы и, кроме того, ограничивает возможность проявления силы действия других факторов, в том числе и находящихся в оптимуме.</a:t>
            </a:r>
            <a:r>
              <a:rPr lang="ru-RU" dirty="0"/>
              <a:t> Например, если в почве имеются в достатке все, кроме одного, необходимые для растения химические элементы, то рост и развитие растения будут обусловливаться тем из них, который находится в недостатке. Все другие элементы при этом не проявляют своего действия. Лимитирующие факторы обычно обусловливают границы распространения видов (популяций), их ареалы. От них зависит продуктивность организмов и сообществ. Поэтому крайне важно своевременно выявлять факторы минимального и избыточного значения, исключать возможности их проявления (например, для растений - сбалансированным внесением удобрений).</a:t>
            </a:r>
          </a:p>
          <a:p>
            <a:endParaRPr lang="ru-RU" dirty="0"/>
          </a:p>
        </p:txBody>
      </p:sp>
    </p:spTree>
    <p:extLst>
      <p:ext uri="{BB962C8B-B14F-4D97-AF65-F5344CB8AC3E}">
        <p14:creationId xmlns:p14="http://schemas.microsoft.com/office/powerpoint/2010/main" val="599866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numCol="2">
            <a:normAutofit/>
          </a:bodyPr>
          <a:lstStyle/>
          <a:p>
            <a:pPr marL="0" indent="0">
              <a:buNone/>
            </a:pPr>
            <a:r>
              <a:rPr lang="ru-RU" sz="2400" dirty="0"/>
              <a:t>Человек своей деятельностью часто нарушает практически все из перечисленных закономерностей действия факторов. Особенно это относится к лимитирующим факторам (разрушение местообитаний, нарушение режима водного и минерального питания растений и т.п.).</a:t>
            </a:r>
          </a:p>
          <a:p>
            <a:pPr marL="0" indent="0">
              <a:buNone/>
            </a:pPr>
            <a:endParaRPr lang="ru-RU"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295400"/>
            <a:ext cx="3200400" cy="4809345"/>
          </a:xfrm>
          <a:prstGeom prst="rect">
            <a:avLst/>
          </a:prstGeom>
        </p:spPr>
      </p:pic>
    </p:spTree>
    <p:extLst>
      <p:ext uri="{BB962C8B-B14F-4D97-AF65-F5344CB8AC3E}">
        <p14:creationId xmlns:p14="http://schemas.microsoft.com/office/powerpoint/2010/main" val="59986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Закон максимизации энергии, или закон Одумов:</a:t>
            </a:r>
            <a:r>
              <a:rPr lang="ru-RU" dirty="0"/>
              <a:t> </a:t>
            </a:r>
            <a:r>
              <a:rPr lang="ru-RU" i="1" dirty="0"/>
              <a:t>выживание одной системы в соперничестве с другими определяется наилучшей организацией поступления в нее энергии и использования ее максимального количества наиболее эффективным способом.</a:t>
            </a:r>
            <a:r>
              <a:rPr lang="ru-RU" dirty="0"/>
              <a:t>Этот закон справедлив и в отношении информации. Таким образом, </a:t>
            </a:r>
            <a:r>
              <a:rPr lang="ru-RU" i="1" dirty="0"/>
              <a:t>наилучшими шансами на самосохранение обладает система, которая в наибольшей степени способствует поступлению, выработке и </a:t>
            </a:r>
            <a:r>
              <a:rPr lang="ru-RU" i="1" dirty="0" smtClean="0"/>
              <a:t>эффективному</a:t>
            </a:r>
            <a:r>
              <a:rPr lang="en-US" dirty="0"/>
              <a:t> </a:t>
            </a:r>
            <a:r>
              <a:rPr lang="ru-RU" i="1" dirty="0"/>
              <a:t>использованию энергии и информации.</a:t>
            </a:r>
            <a:r>
              <a:rPr lang="ru-RU" dirty="0"/>
              <a:t> Любая природная система может развиваться только за счет использования материально-энергетических и информационных возможностей окружающей среды. Абсолютно изолированное развитие невозможно</a:t>
            </a:r>
            <a:r>
              <a:rPr lang="ru-RU" dirty="0" smtClean="0"/>
              <a:t>.</a:t>
            </a:r>
            <a:endParaRPr lang="ru-RU" dirty="0"/>
          </a:p>
        </p:txBody>
      </p:sp>
    </p:spTree>
    <p:extLst>
      <p:ext uri="{BB962C8B-B14F-4D97-AF65-F5344CB8AC3E}">
        <p14:creationId xmlns:p14="http://schemas.microsoft.com/office/powerpoint/2010/main" val="694719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Правило лимитирующих факторов:</a:t>
            </a:r>
            <a:r>
              <a:rPr lang="ru-RU" dirty="0"/>
              <a:t> </a:t>
            </a:r>
            <a:r>
              <a:rPr lang="ru-RU" i="1" dirty="0"/>
              <a:t>фактор, находящийся в недостатке или избытке</a:t>
            </a:r>
            <a:r>
              <a:rPr lang="ru-RU" dirty="0"/>
              <a:t> (вблизи критических точек),</a:t>
            </a:r>
            <a:r>
              <a:rPr lang="ru-RU" i="1" dirty="0"/>
              <a:t>отрицательно влияет на организмы и, кроме того, ограничивает возможность проявления силы действия других факторов, в том числе и находящихся в оптимуме.</a:t>
            </a:r>
            <a:r>
              <a:rPr lang="ru-RU" dirty="0"/>
              <a:t> Например, если в почве имеются в достатке все, кроме одного, необходимые для растения химические элементы, то рост и развитие растения будут обусловливаться тем из них, который находится в недостатке. Все другие элементы при этом не проявляют своего действия. Лимитирующие факторы обычно обусловливают границы распространения видов (популяций), их ареалы. От них зависит продуктивность организмов и сообществ. Поэтому крайне важно своевременно выявлять факторы минимального и избыточного значения, исключать возможности их проявления (например, для растений - сбалансированным внесением удобрений).</a:t>
            </a:r>
          </a:p>
          <a:p>
            <a:endParaRPr lang="ru-RU" dirty="0"/>
          </a:p>
        </p:txBody>
      </p:sp>
    </p:spTree>
    <p:extLst>
      <p:ext uri="{BB962C8B-B14F-4D97-AF65-F5344CB8AC3E}">
        <p14:creationId xmlns:p14="http://schemas.microsoft.com/office/powerpoint/2010/main" val="1461779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fontScale="90000"/>
          </a:bodyPr>
          <a:lstStyle/>
          <a:p>
            <a:r>
              <a:rPr lang="ru-RU" dirty="0" smtClean="0"/>
              <a:t>Следствия правила лимитирующих факторов</a:t>
            </a:r>
            <a:endParaRPr lang="ru-RU" dirty="0"/>
          </a:p>
        </p:txBody>
      </p:sp>
      <p:sp>
        <p:nvSpPr>
          <p:cNvPr id="3" name="Content Placeholder 2"/>
          <p:cNvSpPr>
            <a:spLocks noGrp="1"/>
          </p:cNvSpPr>
          <p:nvPr>
            <p:ph idx="1"/>
          </p:nvPr>
        </p:nvSpPr>
        <p:spPr/>
        <p:txBody>
          <a:bodyPr>
            <a:normAutofit/>
          </a:bodyPr>
          <a:lstStyle/>
          <a:p>
            <a:pPr marL="0" lvl="0" indent="0">
              <a:buNone/>
            </a:pPr>
            <a:r>
              <a:rPr lang="ru-RU" sz="2000" dirty="0"/>
              <a:t>а) </a:t>
            </a:r>
            <a:r>
              <a:rPr lang="ru-RU" sz="2000" i="1" dirty="0"/>
              <a:t>абсолютно безотходное производство невозможно</a:t>
            </a:r>
            <a:r>
              <a:rPr lang="ru-RU" sz="2000" dirty="0"/>
              <a:t>, поэтому важно создавать малоотходные производства с малой ресурсоемкостью как на входе, так и на выходе (экономность и незначительные выбросы). Идеальным на сегодняшний день являются создание циклического производства (отходы одного производства служат сырьем для другого и т.д.) и организация разумного захоронения неизбежных остатков, нейтрализация неустраняемых энергетических отходов</a:t>
            </a:r>
            <a:r>
              <a:rPr lang="ru-RU" sz="2000" dirty="0" smtClean="0"/>
              <a:t>;</a:t>
            </a:r>
            <a:endParaRPr lang="ru-RU"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778433"/>
            <a:ext cx="4551784" cy="3079567"/>
          </a:xfrm>
          <a:prstGeom prst="rect">
            <a:avLst/>
          </a:prstGeom>
        </p:spPr>
      </p:pic>
    </p:spTree>
    <p:extLst>
      <p:ext uri="{BB962C8B-B14F-4D97-AF65-F5344CB8AC3E}">
        <p14:creationId xmlns:p14="http://schemas.microsoft.com/office/powerpoint/2010/main" val="180489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3" name="Content Placeholder 2"/>
          <p:cNvSpPr>
            <a:spLocks noGrp="1"/>
          </p:cNvSpPr>
          <p:nvPr>
            <p:ph idx="1"/>
          </p:nvPr>
        </p:nvSpPr>
        <p:spPr>
          <a:xfrm>
            <a:off x="457200" y="457200"/>
            <a:ext cx="8229600" cy="6096000"/>
          </a:xfrm>
        </p:spPr>
        <p:txBody>
          <a:bodyPr>
            <a:normAutofit fontScale="85000" lnSpcReduction="20000"/>
          </a:bodyPr>
          <a:lstStyle/>
          <a:p>
            <a:pPr marL="0" indent="0">
              <a:buNone/>
            </a:pPr>
            <a:r>
              <a:rPr lang="ru-RU" sz="2800" b="1" dirty="0" smtClean="0"/>
              <a:t>	</a:t>
            </a:r>
          </a:p>
          <a:p>
            <a:pPr marL="0" indent="0" algn="ctr">
              <a:buNone/>
            </a:pPr>
            <a:r>
              <a:rPr lang="ru-RU" sz="2800" b="1" dirty="0" smtClean="0"/>
              <a:t>Среда </a:t>
            </a:r>
            <a:r>
              <a:rPr lang="ru-RU" sz="2800" b="1" dirty="0"/>
              <a:t>обитания</a:t>
            </a:r>
            <a:r>
              <a:rPr lang="ru-RU" sz="2800" dirty="0"/>
              <a:t> - это та часть природы, которая окружает живой организм и с которой он </a:t>
            </a:r>
            <a:r>
              <a:rPr lang="ru-RU" sz="2800" dirty="0" smtClean="0"/>
              <a:t>непосредственно взаимодействует.</a:t>
            </a:r>
            <a:endParaRPr lang="en-US" sz="2800" dirty="0" smtClean="0"/>
          </a:p>
          <a:p>
            <a:pPr marL="0" indent="0">
              <a:buNone/>
            </a:pPr>
            <a:endParaRPr lang="ru-RU" sz="2800" dirty="0" smtClean="0"/>
          </a:p>
          <a:p>
            <a:pPr marL="0" indent="0">
              <a:buNone/>
            </a:pPr>
            <a:r>
              <a:rPr lang="ru-RU" sz="2800" dirty="0" smtClean="0"/>
              <a:t>Живые организмы освоили 4 основные среды обитания: </a:t>
            </a:r>
            <a:r>
              <a:rPr lang="ru-RU" sz="2800" b="1" dirty="0" smtClean="0"/>
              <a:t>водную</a:t>
            </a:r>
            <a:r>
              <a:rPr lang="ru-RU" sz="2800" dirty="0" smtClean="0"/>
              <a:t>, </a:t>
            </a:r>
            <a:r>
              <a:rPr lang="ru-RU" sz="2800" b="1" dirty="0" smtClean="0"/>
              <a:t>наземно-воздушную</a:t>
            </a:r>
            <a:r>
              <a:rPr lang="ru-RU" sz="2800" dirty="0" smtClean="0"/>
              <a:t>, </a:t>
            </a:r>
            <a:r>
              <a:rPr lang="ru-RU" sz="2800" b="1" dirty="0" smtClean="0"/>
              <a:t>почвенную</a:t>
            </a:r>
            <a:r>
              <a:rPr lang="ru-RU" sz="2800" dirty="0" smtClean="0"/>
              <a:t> и среду </a:t>
            </a:r>
            <a:r>
              <a:rPr lang="ru-RU" sz="2800" b="1" dirty="0" smtClean="0"/>
              <a:t>самих живых организмов</a:t>
            </a:r>
            <a:r>
              <a:rPr lang="ru-RU" sz="2800" dirty="0" smtClean="0"/>
              <a:t>.</a:t>
            </a:r>
          </a:p>
          <a:p>
            <a:pPr marL="0" indent="0">
              <a:buNone/>
            </a:pPr>
            <a:endParaRPr lang="ru-RU" sz="2800" dirty="0"/>
          </a:p>
          <a:p>
            <a:pPr marL="0" indent="0">
              <a:buNone/>
            </a:pPr>
            <a:r>
              <a:rPr lang="ru-RU" sz="2800" dirty="0" smtClean="0"/>
              <a:t>Приспособление </a:t>
            </a:r>
            <a:r>
              <a:rPr lang="ru-RU" sz="2800" dirty="0"/>
              <a:t>организмов к среде </a:t>
            </a:r>
            <a:r>
              <a:rPr lang="ru-RU" sz="2800" dirty="0" smtClean="0"/>
              <a:t>носит </a:t>
            </a:r>
            <a:r>
              <a:rPr lang="ru-RU" sz="2800" dirty="0"/>
              <a:t>название </a:t>
            </a:r>
            <a:r>
              <a:rPr lang="ru-RU" sz="2800" b="1" dirty="0"/>
              <a:t>адаптации</a:t>
            </a:r>
            <a:r>
              <a:rPr lang="ru-RU" sz="2800" i="1" dirty="0"/>
              <a:t>.</a:t>
            </a:r>
            <a:r>
              <a:rPr lang="ru-RU" sz="2800" dirty="0"/>
              <a:t> Способность к адаптациям - одно из основных свойств жизни вообще, так как обеспечивает самую возможность ее существования, возможность организмов выживать и размножаться. Адаптации проявляются на разных уровнях: от биохимии клеток и поведения отдельных организмов до строения и функционирования сообществ и экологических систем. Адаптации возникают и изменяются в ходе эволюции видов.</a:t>
            </a:r>
            <a:endParaRPr lang="en-US" sz="2800" dirty="0"/>
          </a:p>
        </p:txBody>
      </p:sp>
    </p:spTree>
    <p:extLst>
      <p:ext uri="{BB962C8B-B14F-4D97-AF65-F5344CB8AC3E}">
        <p14:creationId xmlns:p14="http://schemas.microsoft.com/office/powerpoint/2010/main" val="3975625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fontScale="90000"/>
          </a:bodyPr>
          <a:lstStyle/>
          <a:p>
            <a:r>
              <a:rPr lang="ru-RU" dirty="0" smtClean="0"/>
              <a:t>Следствия правила лимитирующих факторов</a:t>
            </a:r>
            <a:endParaRPr lang="ru-RU" dirty="0"/>
          </a:p>
        </p:txBody>
      </p:sp>
      <p:sp>
        <p:nvSpPr>
          <p:cNvPr id="3" name="Content Placeholder 2"/>
          <p:cNvSpPr>
            <a:spLocks noGrp="1"/>
          </p:cNvSpPr>
          <p:nvPr>
            <p:ph idx="1"/>
          </p:nvPr>
        </p:nvSpPr>
        <p:spPr/>
        <p:txBody>
          <a:bodyPr numCol="2">
            <a:normAutofit/>
          </a:bodyPr>
          <a:lstStyle/>
          <a:p>
            <a:pPr marL="0" indent="0">
              <a:buNone/>
            </a:pPr>
            <a:r>
              <a:rPr lang="ru-RU" sz="2000" dirty="0"/>
              <a:t>б) </a:t>
            </a:r>
            <a:r>
              <a:rPr lang="ru-RU" sz="2000" i="1" dirty="0"/>
              <a:t>любая развитая биотическая система, используя и видоизменяя среду жизни, представляет потенциальную угрозу менее организованным системам.</a:t>
            </a:r>
            <a:r>
              <a:rPr lang="ru-RU" sz="2000" dirty="0"/>
              <a:t> Поэтому в биосфере невозможно повторное зарождение жизни - она будет уничтожена существующими организмами. Следовательно, воздействуя на среду обитания, человек должен нейтрализовать эти воздействия, поскольку они могут оказаться разрушительными для природы и самого человека.</a:t>
            </a:r>
          </a:p>
          <a:p>
            <a:pPr marL="0" lvl="0" indent="0">
              <a:buNone/>
            </a:pPr>
            <a:endParaRPr lang="ru-RU"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981200"/>
            <a:ext cx="2642779" cy="3952875"/>
          </a:xfrm>
          <a:prstGeom prst="rect">
            <a:avLst/>
          </a:prstGeom>
        </p:spPr>
      </p:pic>
    </p:spTree>
    <p:extLst>
      <p:ext uri="{BB962C8B-B14F-4D97-AF65-F5344CB8AC3E}">
        <p14:creationId xmlns:p14="http://schemas.microsoft.com/office/powerpoint/2010/main" val="4145461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62500" lnSpcReduction="20000"/>
          </a:bodyPr>
          <a:lstStyle/>
          <a:p>
            <a:pPr marL="0" indent="0">
              <a:buNone/>
            </a:pPr>
            <a:r>
              <a:rPr lang="ru-RU" b="1" dirty="0"/>
              <a:t>Закон ограниченности природных ресурсов. Правило одного процента.</a:t>
            </a:r>
            <a:r>
              <a:rPr lang="ru-RU" dirty="0"/>
              <a:t> </a:t>
            </a:r>
            <a:r>
              <a:rPr lang="ru-RU" i="1" dirty="0"/>
              <a:t>Поскольку планета Земля представляет собой естественное ограниченное целое, то на ней не могут существовать бесконечные части, поэтому все природные ресурсы Земли являются конечными.</a:t>
            </a:r>
            <a:r>
              <a:rPr lang="ru-RU" dirty="0"/>
              <a:t> К неисчерпаемым ресурсам можно отнести энергетические, полагая, что энергия Солнца дает практически вечный источник получения полезной энергии. Ошибка здесь заключается в том, что при таких рассуждениях не учитываются ограничения, накладываемые самой энергетикой биосферы. Согласно правилу одного процента </a:t>
            </a:r>
            <a:r>
              <a:rPr lang="ru-RU" i="1" dirty="0"/>
              <a:t>изменение энергетики природной системы в пределах 1 % выводит ее из равновесного состояния.</a:t>
            </a:r>
            <a:r>
              <a:rPr lang="ru-RU" dirty="0"/>
              <a:t> Все крупномасштабные явления на поверхности Земли (мощные циклоны, извержения вулканов, процесс глобального фотосинтеза) имеют суммарную энергию, не превышающую 1 % от энергии солнечного излучения, падающего на поверхность Земли. Искусственное же привнесение энергии в биосферу в наше время достигло значений, близких к предельным (отличающихся от них не более чем на один математический порядок - в 10 раз</a:t>
            </a:r>
            <a:r>
              <a:rPr lang="ru-RU" dirty="0" smtClean="0"/>
              <a:t>).</a:t>
            </a:r>
            <a:endParaRPr lang="ru-RU" dirty="0"/>
          </a:p>
        </p:txBody>
      </p:sp>
    </p:spTree>
    <p:extLst>
      <p:ext uri="{BB962C8B-B14F-4D97-AF65-F5344CB8AC3E}">
        <p14:creationId xmlns:p14="http://schemas.microsoft.com/office/powerpoint/2010/main" val="1980469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163"/>
            <a:ext cx="9144000" cy="5715000"/>
          </a:xfrm>
          <a:prstGeom prst="rect">
            <a:avLst/>
          </a:prstGeom>
        </p:spPr>
      </p:pic>
      <p:sp>
        <p:nvSpPr>
          <p:cNvPr id="2" name="Title 1"/>
          <p:cNvSpPr>
            <a:spLocks noGrp="1"/>
          </p:cNvSpPr>
          <p:nvPr>
            <p:ph type="title"/>
          </p:nvPr>
        </p:nvSpPr>
        <p:spPr>
          <a:xfrm>
            <a:off x="457200" y="2869163"/>
            <a:ext cx="8229600" cy="1143000"/>
          </a:xfrm>
        </p:spPr>
        <p:txBody>
          <a:bodyPr>
            <a:normAutofit fontScale="90000"/>
          </a:bodyPr>
          <a:lstStyle/>
          <a:p>
            <a:r>
              <a:rPr lang="ru-RU" dirty="0"/>
              <a:t>Световой режим. Экологические адаптации растений</a:t>
            </a:r>
            <a:br>
              <a:rPr lang="ru-RU" dirty="0"/>
            </a:br>
            <a:r>
              <a:rPr lang="ru-RU" dirty="0"/>
              <a:t>и животных к световому режиму наземной среды</a:t>
            </a:r>
          </a:p>
        </p:txBody>
      </p:sp>
    </p:spTree>
    <p:extLst>
      <p:ext uri="{BB962C8B-B14F-4D97-AF65-F5344CB8AC3E}">
        <p14:creationId xmlns:p14="http://schemas.microsoft.com/office/powerpoint/2010/main" val="2657222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Световой режим</a:t>
            </a:r>
            <a:endParaRPr lang="ru-RU" dirty="0"/>
          </a:p>
        </p:txBody>
      </p:sp>
      <p:sp>
        <p:nvSpPr>
          <p:cNvPr id="3" name="Content Placeholder 2"/>
          <p:cNvSpPr>
            <a:spLocks noGrp="1"/>
          </p:cNvSpPr>
          <p:nvPr>
            <p:ph idx="1"/>
          </p:nvPr>
        </p:nvSpPr>
        <p:spPr/>
        <p:txBody>
          <a:bodyPr>
            <a:normAutofit fontScale="62500" lnSpcReduction="20000"/>
          </a:bodyPr>
          <a:lstStyle/>
          <a:p>
            <a:pPr marL="0" indent="0">
              <a:buNone/>
            </a:pPr>
            <a:r>
              <a:rPr lang="ru-RU" b="1" dirty="0"/>
              <a:t>Солнечная радиация.</a:t>
            </a:r>
            <a:r>
              <a:rPr lang="ru-RU" dirty="0"/>
              <a:t> Всем живым организмам для осуществления процессов жизнедеятельности необходима энергия, поступающая извне. Основным источником ее является солнечная радиация, на которую приходится около 99,9 % в общем балансе энергии Земли</a:t>
            </a:r>
            <a:r>
              <a:rPr lang="ru-RU" dirty="0" smtClean="0"/>
              <a:t>.</a:t>
            </a:r>
            <a:r>
              <a:rPr lang="ru-RU" dirty="0"/>
              <a:t> Если принять солнечную энергию, достигающую Земли, за 100%, то примерно 19% ее поглощается при прохождении через атмосферу, 33 % отражается обратно в космическое пространство и 47% достигает земной поверхности в виде прямой и рассеянной радиации. Прямая солнечная радиация - это континуум электромагнитного излучения с длинами волн от 0,1 до 30000 нм. На ультрафиолетовую часть спектра приходится от 1 до 5 %, на видимую - от 16 до 45 % и на инфракрасную - от 49 до 84 % потока радиации, падающего на Землю. Распределение энергии по спектру существенно зависит от массы атмосферы и меняется при различных высотах Солнца. Количество рассеянной радиации (отраженные лучи) возрастает с уменьшением высоты стояния Солнца и увеличением мутности атмосферы. Спектральный состав радиации безоблачного неба характеризуется максимумом энергии в 400 - 480 нм.</a:t>
            </a:r>
          </a:p>
          <a:p>
            <a:pPr marL="0" indent="0">
              <a:buNone/>
            </a:pPr>
            <a:endParaRPr lang="ru-RU" dirty="0"/>
          </a:p>
        </p:txBody>
      </p:sp>
    </p:spTree>
    <p:extLst>
      <p:ext uri="{BB962C8B-B14F-4D97-AF65-F5344CB8AC3E}">
        <p14:creationId xmlns:p14="http://schemas.microsoft.com/office/powerpoint/2010/main" val="1206752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Световой режим</a:t>
            </a:r>
            <a:endParaRPr lang="ru-RU"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Действие разных участков спектра солнечного излучения на живые организмы.</a:t>
            </a:r>
            <a:r>
              <a:rPr lang="ru-RU" dirty="0"/>
              <a:t> Среди ультрафиолетовых лучей (УФЛ) до поверхности Земли доходят только длинноволновые (290 - 380 нм), а коротковолновые, губительные для всего живого, практически полностью поглощаются на высоте около 20 - 25 км озоновым экраном - тонким слоем атмосферы, содержащим молекулы О</a:t>
            </a:r>
            <a:r>
              <a:rPr lang="ru-RU" baseline="-25000" dirty="0"/>
              <a:t>3</a:t>
            </a:r>
            <a:r>
              <a:rPr lang="ru-RU" dirty="0"/>
              <a:t>. Длинноволновые УФЛ, обладающие большой энергией фотонов, имеют высокую химическую активность. Большие дозы их вредны для организмов, а небольшие необходимы многим видам. В диапазоне 250 - 300 нм УФЛ оказывают мощное бактерицидное действие и вызывают у животных образование из стеролов антирахитичного витамина D; при длине волны 200 - 400 нм - у человека загар, который является защитной реакцией кожи. Инфракрасные лучи с длиной волны более 750 нм оказывают тепловое действие</a:t>
            </a:r>
            <a:r>
              <a:rPr lang="ru-RU" dirty="0" smtClean="0"/>
              <a:t>.</a:t>
            </a:r>
          </a:p>
          <a:p>
            <a:pPr marL="0" indent="0">
              <a:buNone/>
            </a:pPr>
            <a:endParaRPr lang="ru-RU" dirty="0"/>
          </a:p>
        </p:txBody>
      </p:sp>
    </p:spTree>
    <p:extLst>
      <p:ext uri="{BB962C8B-B14F-4D97-AF65-F5344CB8AC3E}">
        <p14:creationId xmlns:p14="http://schemas.microsoft.com/office/powerpoint/2010/main" val="2091738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Световой режим</a:t>
            </a:r>
            <a:endParaRPr lang="ru-RU" dirty="0"/>
          </a:p>
        </p:txBody>
      </p:sp>
      <p:sp>
        <p:nvSpPr>
          <p:cNvPr id="3" name="Content Placeholder 2"/>
          <p:cNvSpPr>
            <a:spLocks noGrp="1"/>
          </p:cNvSpPr>
          <p:nvPr>
            <p:ph idx="1"/>
          </p:nvPr>
        </p:nvSpPr>
        <p:spPr/>
        <p:txBody>
          <a:bodyPr>
            <a:normAutofit/>
          </a:bodyPr>
          <a:lstStyle/>
          <a:p>
            <a:pPr marL="0" indent="0">
              <a:buNone/>
            </a:pPr>
            <a:r>
              <a:rPr lang="ru-RU" sz="2200" dirty="0"/>
              <a:t>Видимая радиация несет приблизительно 50% суммарной энергии. С областью видимой радиации, воспринимаемой человеческим глазом, почти совпадает физиологическая радиация (ФР) (длина волны 300 - 800 нм), в пределах которой выделяют область фотосинтетически активной радиации ФАР (380-710 нм). Область ФР можно условно разделить на ряд зон: ультрафиолетовую (менее 400 нм), сине-фиолетовую (400 - 500 нм), желто-зеленую (500 - 600 нм), оранжево-красную (600 - 700 нм) и дальнюю красную (более 700 нм).</a:t>
            </a:r>
          </a:p>
        </p:txBody>
      </p:sp>
    </p:spTree>
    <p:extLst>
      <p:ext uri="{BB962C8B-B14F-4D97-AF65-F5344CB8AC3E}">
        <p14:creationId xmlns:p14="http://schemas.microsoft.com/office/powerpoint/2010/main" val="154518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Световой режим</a:t>
            </a:r>
            <a:endParaRPr lang="ru-RU" dirty="0"/>
          </a:p>
        </p:txBody>
      </p:sp>
      <p:sp>
        <p:nvSpPr>
          <p:cNvPr id="3" name="Content Placeholder 2"/>
          <p:cNvSpPr>
            <a:spLocks noGrp="1"/>
          </p:cNvSpPr>
          <p:nvPr>
            <p:ph idx="1"/>
          </p:nvPr>
        </p:nvSpPr>
        <p:spPr/>
        <p:txBody>
          <a:bodyPr>
            <a:normAutofit/>
          </a:bodyPr>
          <a:lstStyle/>
          <a:p>
            <a:pPr marL="0" indent="0">
              <a:buNone/>
            </a:pPr>
            <a:r>
              <a:rPr lang="ru-RU" sz="2400" dirty="0"/>
              <a:t>Самое большое значение имеет свет в воздушном питании растений в использовании ими солнечной энергии для фотосинтеза. С этим связаны основные адаптации растений по отношению к свету.</a:t>
            </a:r>
          </a:p>
          <a:p>
            <a:pPr marL="0" indent="0">
              <a:buNone/>
            </a:pPr>
            <a:endParaRPr lang="ru-RU"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819400"/>
            <a:ext cx="3581400" cy="3175107"/>
          </a:xfrm>
          <a:prstGeom prst="rect">
            <a:avLst/>
          </a:prstGeom>
        </p:spPr>
      </p:pic>
    </p:spTree>
    <p:extLst>
      <p:ext uri="{BB962C8B-B14F-4D97-AF65-F5344CB8AC3E}">
        <p14:creationId xmlns:p14="http://schemas.microsoft.com/office/powerpoint/2010/main" val="2171636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163"/>
            <a:ext cx="9144000" cy="5715000"/>
          </a:xfrm>
          <a:prstGeom prst="rect">
            <a:avLst/>
          </a:prstGeom>
        </p:spPr>
      </p:pic>
      <p:sp>
        <p:nvSpPr>
          <p:cNvPr id="2" name="Title 1"/>
          <p:cNvSpPr>
            <a:spLocks noGrp="1"/>
          </p:cNvSpPr>
          <p:nvPr>
            <p:ph type="title"/>
          </p:nvPr>
        </p:nvSpPr>
        <p:spPr>
          <a:xfrm>
            <a:off x="457200" y="2869163"/>
            <a:ext cx="8229600" cy="1143000"/>
          </a:xfrm>
        </p:spPr>
        <p:txBody>
          <a:bodyPr>
            <a:normAutofit fontScale="90000"/>
          </a:bodyPr>
          <a:lstStyle/>
          <a:p>
            <a:r>
              <a:rPr lang="ru-RU" dirty="0"/>
              <a:t>Температурные границы существования видов.</a:t>
            </a:r>
            <a:br>
              <a:rPr lang="ru-RU" dirty="0"/>
            </a:br>
            <a:r>
              <a:rPr lang="ru-RU" dirty="0"/>
              <a:t>Пути их приспособления к колебаниям температуры</a:t>
            </a:r>
          </a:p>
        </p:txBody>
      </p:sp>
    </p:spTree>
    <p:extLst>
      <p:ext uri="{BB962C8B-B14F-4D97-AF65-F5344CB8AC3E}">
        <p14:creationId xmlns:p14="http://schemas.microsoft.com/office/powerpoint/2010/main" val="99639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Температурные условия</a:t>
            </a:r>
            <a:endParaRPr lang="ru-RU" dirty="0"/>
          </a:p>
        </p:txBody>
      </p:sp>
      <p:sp>
        <p:nvSpPr>
          <p:cNvPr id="3" name="Content Placeholder 2"/>
          <p:cNvSpPr>
            <a:spLocks noGrp="1"/>
          </p:cNvSpPr>
          <p:nvPr>
            <p:ph idx="1"/>
          </p:nvPr>
        </p:nvSpPr>
        <p:spPr/>
        <p:txBody>
          <a:bodyPr>
            <a:normAutofit lnSpcReduction="10000"/>
          </a:bodyPr>
          <a:lstStyle/>
          <a:p>
            <a:pPr marL="0" indent="0">
              <a:buNone/>
            </a:pPr>
            <a:r>
              <a:rPr lang="ru-RU" sz="2400" dirty="0"/>
              <a:t>Температура отражает среднюю кинетическую скорость атомов и молекул в какой-либо системе. От температуры </a:t>
            </a:r>
            <a:r>
              <a:rPr lang="ru-RU" sz="2400" dirty="0" smtClean="0"/>
              <a:t>окружающейсреды </a:t>
            </a:r>
            <a:r>
              <a:rPr lang="ru-RU" sz="2400" dirty="0"/>
              <a:t>зависит температура организмов и, следовательно, скорость всех химических реакций, составляющих обмен </a:t>
            </a:r>
            <a:r>
              <a:rPr lang="ru-RU" sz="2400" dirty="0" smtClean="0"/>
              <a:t>веществ.</a:t>
            </a:r>
          </a:p>
          <a:p>
            <a:pPr marL="0" indent="0">
              <a:buNone/>
            </a:pPr>
            <a:r>
              <a:rPr lang="ru-RU" sz="2400" dirty="0" smtClean="0"/>
              <a:t>Поэтому </a:t>
            </a:r>
            <a:r>
              <a:rPr lang="ru-RU" sz="2400" dirty="0"/>
              <a:t>границы существования жизни - это температуры, при которых возможно нормальное строение и функционирование белков, в среднем от 0 до +50 °С. Однако целый ряд организмов обладает специализированными ферментными системами и приспособлен к активному существованию при температуре тела, выходящей за указанные пределы.</a:t>
            </a:r>
          </a:p>
          <a:p>
            <a:pPr marL="0" indent="0">
              <a:buNone/>
            </a:pPr>
            <a:endParaRPr lang="ru-RU" sz="2200" dirty="0"/>
          </a:p>
        </p:txBody>
      </p:sp>
    </p:spTree>
    <p:extLst>
      <p:ext uri="{BB962C8B-B14F-4D97-AF65-F5344CB8AC3E}">
        <p14:creationId xmlns:p14="http://schemas.microsoft.com/office/powerpoint/2010/main" val="2674490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163"/>
            <a:ext cx="9144000" cy="5715000"/>
          </a:xfrm>
          <a:prstGeom prst="rect">
            <a:avLst/>
          </a:prstGeom>
        </p:spPr>
      </p:pic>
      <p:sp>
        <p:nvSpPr>
          <p:cNvPr id="2" name="Title 1"/>
          <p:cNvSpPr>
            <a:spLocks noGrp="1"/>
          </p:cNvSpPr>
          <p:nvPr>
            <p:ph type="title"/>
          </p:nvPr>
        </p:nvSpPr>
        <p:spPr>
          <a:xfrm>
            <a:off x="457200" y="2869163"/>
            <a:ext cx="8229600" cy="1143000"/>
          </a:xfrm>
        </p:spPr>
        <p:txBody>
          <a:bodyPr>
            <a:normAutofit fontScale="90000"/>
          </a:bodyPr>
          <a:lstStyle/>
          <a:p>
            <a:r>
              <a:rPr lang="ru-RU" dirty="0"/>
              <a:t>Влажность. Адаптации организмов к водному режиму</a:t>
            </a:r>
            <a:br>
              <a:rPr lang="ru-RU" dirty="0"/>
            </a:br>
            <a:r>
              <a:rPr lang="ru-RU" dirty="0"/>
              <a:t>наземно-воздушной среды</a:t>
            </a:r>
          </a:p>
        </p:txBody>
      </p:sp>
    </p:spTree>
    <p:extLst>
      <p:ext uri="{BB962C8B-B14F-4D97-AF65-F5344CB8AC3E}">
        <p14:creationId xmlns:p14="http://schemas.microsoft.com/office/powerpoint/2010/main" val="355475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Экологические факторы</a:t>
            </a:r>
            <a:endParaRPr lang="ru-RU" dirty="0"/>
          </a:p>
        </p:txBody>
      </p:sp>
      <p:sp>
        <p:nvSpPr>
          <p:cNvPr id="3" name="Content Placeholder 2"/>
          <p:cNvSpPr>
            <a:spLocks noGrp="1"/>
          </p:cNvSpPr>
          <p:nvPr>
            <p:ph idx="1"/>
          </p:nvPr>
        </p:nvSpPr>
        <p:spPr/>
        <p:txBody>
          <a:bodyPr>
            <a:normAutofit fontScale="92500" lnSpcReduction="20000"/>
          </a:bodyPr>
          <a:lstStyle/>
          <a:p>
            <a:pPr marL="0" indent="0">
              <a:buNone/>
            </a:pPr>
            <a:r>
              <a:rPr lang="ru-RU" dirty="0"/>
              <a:t>Отдельные свойства или элементы среды, воздействующие на организмы, называются </a:t>
            </a:r>
            <a:r>
              <a:rPr lang="ru-RU" b="1" dirty="0"/>
              <a:t>экологическими факторами</a:t>
            </a:r>
            <a:r>
              <a:rPr lang="ru-RU" b="1" i="1" dirty="0"/>
              <a:t>.</a:t>
            </a:r>
            <a:r>
              <a:rPr lang="ru-RU" dirty="0"/>
              <a:t> Факторы среды многообразны. Они могут быть необходимы или, наоборот, вредны для живых существ, способствовать или препятствовать выживанию и размножению. Экологические факторы имеют разную природу и специфику действия. Экологические факторы делятся на </a:t>
            </a:r>
            <a:r>
              <a:rPr lang="ru-RU" b="1" dirty="0"/>
              <a:t>абиотические</a:t>
            </a:r>
            <a:r>
              <a:rPr lang="ru-RU" dirty="0"/>
              <a:t>, </a:t>
            </a:r>
            <a:r>
              <a:rPr lang="ru-RU" b="1" dirty="0"/>
              <a:t>биотические</a:t>
            </a:r>
            <a:r>
              <a:rPr lang="ru-RU" dirty="0"/>
              <a:t> и </a:t>
            </a:r>
            <a:r>
              <a:rPr lang="ru-RU" b="1" dirty="0"/>
              <a:t>антропогенные</a:t>
            </a:r>
            <a:r>
              <a:rPr lang="ru-RU" dirty="0"/>
              <a:t>.</a:t>
            </a:r>
          </a:p>
        </p:txBody>
      </p:sp>
    </p:spTree>
    <p:extLst>
      <p:ext uri="{BB962C8B-B14F-4D97-AF65-F5344CB8AC3E}">
        <p14:creationId xmlns:p14="http://schemas.microsoft.com/office/powerpoint/2010/main" val="895090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Влажность</a:t>
            </a:r>
            <a:endParaRPr lang="ru-RU" dirty="0"/>
          </a:p>
        </p:txBody>
      </p:sp>
      <p:sp>
        <p:nvSpPr>
          <p:cNvPr id="3" name="Content Placeholder 2"/>
          <p:cNvSpPr>
            <a:spLocks noGrp="1"/>
          </p:cNvSpPr>
          <p:nvPr>
            <p:ph idx="1"/>
          </p:nvPr>
        </p:nvSpPr>
        <p:spPr/>
        <p:txBody>
          <a:bodyPr>
            <a:normAutofit fontScale="85000" lnSpcReduction="10000"/>
          </a:bodyPr>
          <a:lstStyle/>
          <a:p>
            <a:pPr marL="0" indent="0">
              <a:buNone/>
            </a:pPr>
            <a:r>
              <a:rPr lang="ru-RU" sz="2400" dirty="0"/>
              <a:t>Протекание всех биохимических процессов в клетках и нормальное функционирование организма в целом возможны только при достаточном обеспечении его водой - необходимым условием жизни</a:t>
            </a:r>
            <a:r>
              <a:rPr lang="ru-RU" sz="2400" dirty="0" smtClean="0"/>
              <a:t>.</a:t>
            </a:r>
          </a:p>
          <a:p>
            <a:pPr marL="0" indent="0">
              <a:buNone/>
            </a:pPr>
            <a:r>
              <a:rPr lang="ru-RU" sz="2400" dirty="0" smtClean="0"/>
              <a:t>Дефицит </a:t>
            </a:r>
            <a:r>
              <a:rPr lang="ru-RU" sz="2400" dirty="0"/>
              <a:t>влаги - одна из наиболее существенных особенностей наземно-воздушной среды жизни. Вся эволюция наземных организмов шла под знаком приспособления к добыванию и сохранению влаги. Режимы влажности среды на суше очень разнообразны - от полного и постоянного насыщения воздуха водяными парами в некоторых районах тропиков до практически полного их отсутствия в сухом воздухе пустынь. Велика также суточная и сезонная изменчивость содержания водяных паров в атмосфере. Во-дообеспечение наземных организмов зависит также от режима выпадения осадков, наличия водоемов, запасов почвенной влаги, близости грунтовых вод и т. п. Это привело к развитию у наземных организмов множества адаптации к различным режимам водообес-печения.</a:t>
            </a:r>
          </a:p>
          <a:p>
            <a:pPr marL="0" indent="0">
              <a:buNone/>
            </a:pPr>
            <a:endParaRPr lang="ru-RU" sz="2200" dirty="0"/>
          </a:p>
        </p:txBody>
      </p:sp>
    </p:spTree>
    <p:extLst>
      <p:ext uri="{BB962C8B-B14F-4D97-AF65-F5344CB8AC3E}">
        <p14:creationId xmlns:p14="http://schemas.microsoft.com/office/powerpoint/2010/main" val="2263941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163"/>
            <a:ext cx="9144000" cy="5715000"/>
          </a:xfrm>
          <a:prstGeom prst="rect">
            <a:avLst/>
          </a:prstGeom>
        </p:spPr>
      </p:pic>
      <p:sp>
        <p:nvSpPr>
          <p:cNvPr id="2" name="Title 1"/>
          <p:cNvSpPr>
            <a:spLocks noGrp="1"/>
          </p:cNvSpPr>
          <p:nvPr>
            <p:ph type="title"/>
          </p:nvPr>
        </p:nvSpPr>
        <p:spPr>
          <a:xfrm>
            <a:off x="457200" y="2869163"/>
            <a:ext cx="8229600" cy="1143000"/>
          </a:xfrm>
        </p:spPr>
        <p:txBody>
          <a:bodyPr>
            <a:normAutofit fontScale="90000"/>
          </a:bodyPr>
          <a:lstStyle/>
          <a:p>
            <a:r>
              <a:rPr lang="ru-RU" dirty="0"/>
              <a:t>Воздух как экологический фактор для наземных</a:t>
            </a:r>
            <a:br>
              <a:rPr lang="ru-RU" dirty="0"/>
            </a:br>
            <a:r>
              <a:rPr lang="ru-RU" dirty="0"/>
              <a:t>организмов</a:t>
            </a:r>
          </a:p>
        </p:txBody>
      </p:sp>
    </p:spTree>
    <p:extLst>
      <p:ext uri="{BB962C8B-B14F-4D97-AF65-F5344CB8AC3E}">
        <p14:creationId xmlns:p14="http://schemas.microsoft.com/office/powerpoint/2010/main" val="596187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Воздух как экологический фактор</a:t>
            </a:r>
            <a:endParaRPr lang="ru-RU" dirty="0"/>
          </a:p>
        </p:txBody>
      </p:sp>
      <p:sp>
        <p:nvSpPr>
          <p:cNvPr id="3" name="Content Placeholder 2"/>
          <p:cNvSpPr>
            <a:spLocks noGrp="1"/>
          </p:cNvSpPr>
          <p:nvPr>
            <p:ph idx="1"/>
          </p:nvPr>
        </p:nvSpPr>
        <p:spPr/>
        <p:txBody>
          <a:bodyPr>
            <a:normAutofit/>
          </a:bodyPr>
          <a:lstStyle/>
          <a:p>
            <a:pPr marL="0" indent="0">
              <a:buNone/>
            </a:pPr>
            <a:r>
              <a:rPr lang="ru-RU" sz="2400" b="1" dirty="0"/>
              <a:t>Плотность воздуха.</a:t>
            </a:r>
            <a:r>
              <a:rPr lang="ru-RU" sz="2400" dirty="0"/>
              <a:t> Низкая плотность воздуха определяет его малую подъемную силу и незначительную опорность. Обитатели воздушной среды должны обладать собственной опорной системой, поддерживающей тело: растения - разнообразными механическими тканями, животные - твердым или значительно реже гидростатическим скелетом. Кроме того, все обитатели воздушной среды тесно связаны с поверхностью земли, которая служит им для прикрепления и опоры. Жизнь во взвешенном состоянии в воздухе невозможна.</a:t>
            </a:r>
          </a:p>
          <a:p>
            <a:pPr marL="0" indent="0">
              <a:buNone/>
            </a:pPr>
            <a:endParaRPr lang="ru-RU" sz="2200" dirty="0"/>
          </a:p>
        </p:txBody>
      </p:sp>
    </p:spTree>
    <p:extLst>
      <p:ext uri="{BB962C8B-B14F-4D97-AF65-F5344CB8AC3E}">
        <p14:creationId xmlns:p14="http://schemas.microsoft.com/office/powerpoint/2010/main" val="823564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Плотность воздуха</a:t>
            </a:r>
            <a:endParaRPr lang="ru-RU" dirty="0"/>
          </a:p>
        </p:txBody>
      </p:sp>
      <p:sp>
        <p:nvSpPr>
          <p:cNvPr id="3" name="Content Placeholder 2"/>
          <p:cNvSpPr>
            <a:spLocks noGrp="1"/>
          </p:cNvSpPr>
          <p:nvPr>
            <p:ph idx="1"/>
          </p:nvPr>
        </p:nvSpPr>
        <p:spPr/>
        <p:txBody>
          <a:bodyPr>
            <a:normAutofit/>
          </a:bodyPr>
          <a:lstStyle/>
          <a:p>
            <a:r>
              <a:rPr lang="ru-RU" sz="2000" dirty="0"/>
              <a:t>Правда, множество микроорганизмов и животных, споры, семена и пыльца растений регулярно присутствуют в воздухе и разносятся воздушными течениями, многие животные способны к активному полету, однако у всех этих видов основная функция их жизненного цикла - размножение - осуществляется на поверхности Земли. Для большинства из них пребывание в воздухе связано только с расселением или </a:t>
            </a:r>
            <a:r>
              <a:rPr lang="ru-RU" sz="2000" dirty="0" smtClean="0"/>
              <a:t>поиском </a:t>
            </a:r>
            <a:r>
              <a:rPr lang="ru-RU" sz="2000" dirty="0"/>
              <a:t>добычи.</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886200"/>
            <a:ext cx="5499100" cy="2095500"/>
          </a:xfrm>
          <a:prstGeom prst="rect">
            <a:avLst/>
          </a:prstGeom>
          <a:ln>
            <a:noFill/>
          </a:ln>
          <a:effectLst>
            <a:softEdge rad="112500"/>
          </a:effectLst>
        </p:spPr>
      </p:pic>
    </p:spTree>
    <p:extLst>
      <p:ext uri="{BB962C8B-B14F-4D97-AF65-F5344CB8AC3E}">
        <p14:creationId xmlns:p14="http://schemas.microsoft.com/office/powerpoint/2010/main" val="8235643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Плотность воздуха</a:t>
            </a:r>
            <a:endParaRPr lang="ru-RU"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464906"/>
            <a:ext cx="4546600" cy="454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Content Placeholder 2"/>
          <p:cNvSpPr>
            <a:spLocks noGrp="1"/>
          </p:cNvSpPr>
          <p:nvPr>
            <p:ph idx="1"/>
          </p:nvPr>
        </p:nvSpPr>
        <p:spPr>
          <a:xfrm>
            <a:off x="457200" y="1600200"/>
            <a:ext cx="4495800" cy="4686299"/>
          </a:xfrm>
        </p:spPr>
        <p:txBody>
          <a:bodyPr>
            <a:normAutofit fontScale="92500" lnSpcReduction="20000"/>
          </a:bodyPr>
          <a:lstStyle/>
          <a:p>
            <a:pPr>
              <a:spcBef>
                <a:spcPts val="600"/>
              </a:spcBef>
            </a:pPr>
            <a:r>
              <a:rPr lang="ru-RU" sz="2200" dirty="0"/>
              <a:t>Малая плотность воздуха обусловливает низкую сопротивляемость передвижению. Поэтому многие наземные животные использовали это свойство воздушной среды в ходе эволюции, приобретя способность к полету. К активному полету способны 75 % видов всех наземных животных, преимущественно насекомые и птицы, но встречаются летуны и среди млекопитающих и рептилий. Летают наземные животные в основном с помощью мускульных усилий, но некоторые могут и планировать за счет воздушных течений.</a:t>
            </a:r>
          </a:p>
        </p:txBody>
      </p:sp>
    </p:spTree>
    <p:extLst>
      <p:ext uri="{BB962C8B-B14F-4D97-AF65-F5344CB8AC3E}">
        <p14:creationId xmlns:p14="http://schemas.microsoft.com/office/powerpoint/2010/main" val="9383551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Воздух как экологический фактор</a:t>
            </a:r>
            <a:endParaRPr lang="ru-RU" dirty="0"/>
          </a:p>
        </p:txBody>
      </p:sp>
      <p:sp>
        <p:nvSpPr>
          <p:cNvPr id="3" name="Content Placeholder 2"/>
          <p:cNvSpPr>
            <a:spLocks noGrp="1"/>
          </p:cNvSpPr>
          <p:nvPr>
            <p:ph idx="1"/>
          </p:nvPr>
        </p:nvSpPr>
        <p:spPr/>
        <p:txBody>
          <a:bodyPr>
            <a:normAutofit lnSpcReduction="10000"/>
          </a:bodyPr>
          <a:lstStyle/>
          <a:p>
            <a:pPr marL="0" indent="0">
              <a:buNone/>
            </a:pPr>
            <a:r>
              <a:rPr lang="ru-RU" sz="2400" b="1" dirty="0"/>
              <a:t>Газовый состав воздуха.</a:t>
            </a:r>
            <a:r>
              <a:rPr lang="ru-RU" sz="2400" dirty="0"/>
              <a:t> Кроме физических свойств воздушной среды для существования наземных организмов чрезвычайно важны ее химические особенности. Газовый состав воздуха в приземном слое атмосферы довольно однороден в отношении содержания главных компонентов (азот - 75,5, кислород - 23,2, аргон - 1,28, углекислый газ - 0,046%) благодаря высокой диффузионной способности газов и постоянному перемешиванию конвекционными и ветровыми потоками</a:t>
            </a:r>
            <a:r>
              <a:rPr lang="ru-RU" sz="2400" dirty="0" smtClean="0"/>
              <a:t>.</a:t>
            </a:r>
            <a:endParaRPr lang="ru-RU" sz="2200" dirty="0"/>
          </a:p>
          <a:p>
            <a:r>
              <a:rPr lang="ru-RU" sz="2400" dirty="0"/>
              <a:t>Кислород из-за постоянно высокого его содержания в воздухе не является фактором, лимитирующим жизнь в наземной среде</a:t>
            </a:r>
            <a:r>
              <a:rPr lang="ru-RU" sz="2400" dirty="0" smtClean="0"/>
              <a:t>.</a:t>
            </a:r>
            <a:endParaRPr lang="ru-RU" sz="2400" dirty="0"/>
          </a:p>
        </p:txBody>
      </p:sp>
    </p:spTree>
    <p:extLst>
      <p:ext uri="{BB962C8B-B14F-4D97-AF65-F5344CB8AC3E}">
        <p14:creationId xmlns:p14="http://schemas.microsoft.com/office/powerpoint/2010/main" val="1519705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Газовый состав воздуха</a:t>
            </a:r>
            <a:endParaRPr lang="ru-RU" dirty="0"/>
          </a:p>
        </p:txBody>
      </p:sp>
      <p:sp>
        <p:nvSpPr>
          <p:cNvPr id="3" name="Content Placeholder 2"/>
          <p:cNvSpPr>
            <a:spLocks noGrp="1"/>
          </p:cNvSpPr>
          <p:nvPr>
            <p:ph idx="1"/>
          </p:nvPr>
        </p:nvSpPr>
        <p:spPr/>
        <p:txBody>
          <a:bodyPr>
            <a:normAutofit lnSpcReduction="10000"/>
          </a:bodyPr>
          <a:lstStyle/>
          <a:p>
            <a:r>
              <a:rPr lang="ru-RU" sz="2400" dirty="0"/>
              <a:t>Низкое содержание углекислого газа тормозит процесс фотосинтеза. В условиях закрытого грунта можно повысить скорость фотосинтеза, увеличив концентрацию углекислого газа; этим пользуются в практике тепличного и оранжерейного хозяйства. Однако излишнее количество CO</a:t>
            </a:r>
            <a:r>
              <a:rPr lang="ru-RU" sz="2400" baseline="-25000" dirty="0"/>
              <a:t>2</a:t>
            </a:r>
            <a:r>
              <a:rPr lang="ru-RU" sz="2400" dirty="0"/>
              <a:t> приводит к отравлению растений.</a:t>
            </a:r>
          </a:p>
          <a:p>
            <a:r>
              <a:rPr lang="ru-RU" sz="2400" dirty="0"/>
              <a:t>Азот воздуха для большинства обитателей наземной среды представляет инертный газ, но ряд микроорганизмов (клубеньковые бактерии, азотобактерии, клостридии, сине-зеленые водоросли и др.) обладают способностью связывать его и вовлекать в биологический круговорот.</a:t>
            </a:r>
          </a:p>
          <a:p>
            <a:pPr marL="0" indent="0">
              <a:buNone/>
            </a:pPr>
            <a:endParaRPr lang="ru-RU" sz="2400" dirty="0"/>
          </a:p>
        </p:txBody>
      </p:sp>
    </p:spTree>
    <p:extLst>
      <p:ext uri="{BB962C8B-B14F-4D97-AF65-F5344CB8AC3E}">
        <p14:creationId xmlns:p14="http://schemas.microsoft.com/office/powerpoint/2010/main" val="290942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a:t>Газовый состав воздуха</a:t>
            </a:r>
          </a:p>
        </p:txBody>
      </p:sp>
      <p:sp>
        <p:nvSpPr>
          <p:cNvPr id="3" name="Content Placeholder 2"/>
          <p:cNvSpPr>
            <a:spLocks noGrp="1"/>
          </p:cNvSpPr>
          <p:nvPr>
            <p:ph idx="1"/>
          </p:nvPr>
        </p:nvSpPr>
        <p:spPr/>
        <p:txBody>
          <a:bodyPr>
            <a:normAutofit/>
          </a:bodyPr>
          <a:lstStyle/>
          <a:p>
            <a:r>
              <a:rPr lang="ru-RU" sz="2400" dirty="0"/>
              <a:t>Местные примеси, поступающие в воздух, также могут существенно влиять на живые организмы. Это особенно относится к ядовитым газообразным веществам - метану, оксиду серы, оксиду углерода, оксиду азота, сероводороду, соединениям хлора, а также к частицам пыли, сажи и т.п., засоряющим воздух в промышленных районах. Основной современный источник химического и физического загрязнения атмосферы - антропогенный: работа различных промышленных предприятий и транспорта, эрозия почв и т.п. </a:t>
            </a:r>
          </a:p>
        </p:txBody>
      </p:sp>
    </p:spTree>
    <p:extLst>
      <p:ext uri="{BB962C8B-B14F-4D97-AF65-F5344CB8AC3E}">
        <p14:creationId xmlns:p14="http://schemas.microsoft.com/office/powerpoint/2010/main" val="18358042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Воздух как экологический фактор</a:t>
            </a:r>
            <a:endParaRPr lang="ru-RU" dirty="0"/>
          </a:p>
        </p:txBody>
      </p:sp>
      <p:sp>
        <p:nvSpPr>
          <p:cNvPr id="3" name="Content Placeholder 2"/>
          <p:cNvSpPr>
            <a:spLocks noGrp="1"/>
          </p:cNvSpPr>
          <p:nvPr>
            <p:ph idx="1"/>
          </p:nvPr>
        </p:nvSpPr>
        <p:spPr/>
        <p:txBody>
          <a:bodyPr>
            <a:normAutofit fontScale="92500" lnSpcReduction="20000"/>
          </a:bodyPr>
          <a:lstStyle/>
          <a:p>
            <a:pPr marL="0" indent="0">
              <a:buNone/>
            </a:pPr>
            <a:r>
              <a:rPr lang="ru-RU" sz="2400" b="1" dirty="0"/>
              <a:t>Кислородный режим воды.</a:t>
            </a:r>
            <a:r>
              <a:rPr lang="ru-RU" sz="2400" dirty="0"/>
              <a:t> В насыщенной кислородом воде содержание его не превышает 10 мл в 1 л, это в 21 раз ниже, чем в атмосфере. Поэтому условия дыхания обитателей водной среды значительно усложнены. Кислород поступает в воду в основном как продукт фотосинтеза, осуществляемого водорослями, и путем диффузии из воздуха. Поэтому верхние слои водной толщи, как правило, богаче этим газом, чем нижние. С повышением температуры и солености воды концентрация в ней кислорода понижается. В слоях, более заселенных животными и бактериями, может создаваться резкий дефицит О</a:t>
            </a:r>
            <a:r>
              <a:rPr lang="ru-RU" sz="2400" baseline="-25000" dirty="0"/>
              <a:t>2</a:t>
            </a:r>
            <a:r>
              <a:rPr lang="ru-RU" sz="2400" dirty="0"/>
              <a:t> из-за усиленного его потребления. Например, в Мировом океане богатые жизнью глубины от 50 до 1000 м характеризуются резким ухудшением аэрации: она в 7 - 10 раз ниже, чем в поверхностных водах, заселенных фитопланктоном. Около дна водоемов условия могут быть близки к анаэробным.</a:t>
            </a:r>
          </a:p>
        </p:txBody>
      </p:sp>
    </p:spTree>
    <p:extLst>
      <p:ext uri="{BB962C8B-B14F-4D97-AF65-F5344CB8AC3E}">
        <p14:creationId xmlns:p14="http://schemas.microsoft.com/office/powerpoint/2010/main" val="24540586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163"/>
            <a:ext cx="9144000" cy="5715000"/>
          </a:xfrm>
          <a:prstGeom prst="rect">
            <a:avLst/>
          </a:prstGeom>
        </p:spPr>
      </p:pic>
      <p:sp>
        <p:nvSpPr>
          <p:cNvPr id="2" name="Title 1"/>
          <p:cNvSpPr>
            <a:spLocks noGrp="1"/>
          </p:cNvSpPr>
          <p:nvPr>
            <p:ph type="title"/>
          </p:nvPr>
        </p:nvSpPr>
        <p:spPr>
          <a:xfrm>
            <a:off x="457200" y="2869163"/>
            <a:ext cx="8229600" cy="1143000"/>
          </a:xfrm>
        </p:spPr>
        <p:txBody>
          <a:bodyPr>
            <a:normAutofit/>
          </a:bodyPr>
          <a:lstStyle/>
          <a:p>
            <a:r>
              <a:rPr lang="ru-RU" dirty="0" smtClean="0"/>
              <a:t>Почва как среда обитания</a:t>
            </a:r>
            <a:endParaRPr lang="ru-RU" dirty="0"/>
          </a:p>
        </p:txBody>
      </p:sp>
    </p:spTree>
    <p:extLst>
      <p:ext uri="{BB962C8B-B14F-4D97-AF65-F5344CB8AC3E}">
        <p14:creationId xmlns:p14="http://schemas.microsoft.com/office/powerpoint/2010/main" val="2386634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a:t>Абиотические факторы</a:t>
            </a:r>
          </a:p>
        </p:txBody>
      </p:sp>
      <p:sp>
        <p:nvSpPr>
          <p:cNvPr id="3" name="Content Placeholder 2"/>
          <p:cNvSpPr>
            <a:spLocks noGrp="1"/>
          </p:cNvSpPr>
          <p:nvPr>
            <p:ph idx="1"/>
          </p:nvPr>
        </p:nvSpPr>
        <p:spPr/>
        <p:txBody>
          <a:bodyPr>
            <a:normAutofit/>
          </a:bodyPr>
          <a:lstStyle/>
          <a:p>
            <a:r>
              <a:rPr lang="ru-RU" b="1" dirty="0"/>
              <a:t>Абиотические факторы</a:t>
            </a:r>
            <a:r>
              <a:rPr lang="ru-RU" dirty="0"/>
              <a:t> - температура, свет, радиоактивное излучение, давление, влажность воздуха, солевой состав воды, ветер, течения, рельеф местности - это все свойства </a:t>
            </a:r>
            <a:r>
              <a:rPr lang="ru-RU" dirty="0" smtClean="0"/>
              <a:t>неживой природы</a:t>
            </a:r>
            <a:r>
              <a:rPr lang="ru-RU" dirty="0"/>
              <a:t>, которые прямо или косвенно влияют на живые организмы</a:t>
            </a:r>
            <a:r>
              <a:rPr lang="ru-RU" dirty="0" smtClean="0"/>
              <a:t>.</a:t>
            </a:r>
          </a:p>
          <a:p>
            <a:pPr marL="0" indent="0">
              <a:buNone/>
            </a:pPr>
            <a:endParaRPr lang="ru-RU" dirty="0"/>
          </a:p>
        </p:txBody>
      </p:sp>
    </p:spTree>
    <p:extLst>
      <p:ext uri="{BB962C8B-B14F-4D97-AF65-F5344CB8AC3E}">
        <p14:creationId xmlns:p14="http://schemas.microsoft.com/office/powerpoint/2010/main" val="2948354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Почва как среда обитания</a:t>
            </a:r>
            <a:endParaRPr lang="ru-RU" dirty="0"/>
          </a:p>
        </p:txBody>
      </p:sp>
      <p:sp>
        <p:nvSpPr>
          <p:cNvPr id="3" name="Content Placeholder 2"/>
          <p:cNvSpPr>
            <a:spLocks noGrp="1"/>
          </p:cNvSpPr>
          <p:nvPr>
            <p:ph idx="1"/>
          </p:nvPr>
        </p:nvSpPr>
        <p:spPr/>
        <p:txBody>
          <a:bodyPr>
            <a:normAutofit/>
          </a:bodyPr>
          <a:lstStyle/>
          <a:p>
            <a:pPr marL="0" indent="0">
              <a:buNone/>
            </a:pPr>
            <a:r>
              <a:rPr lang="ru-RU" sz="2400" b="1" dirty="0"/>
              <a:t>Особенности почвы.</a:t>
            </a:r>
            <a:r>
              <a:rPr lang="ru-RU" sz="2400" dirty="0"/>
              <a:t> Почва представляет собой рыхлый тонкий поверхностный слой суши, контактирующий с воздушной средой. Почва представляет собой не просто твердое тело, как большинство пород литосферы, а сложную трехфазную систему, в которой твердые частицы окружены воздухом и водой. Она пронизана полостями, заполненными смесью газов и водными растворами, и поэтому в ней складываются чрезвычайно разнообразные условия, благоприятные для жизни множества микро- и макроорганизмов</a:t>
            </a:r>
            <a:r>
              <a:rPr lang="ru-RU" sz="2400" dirty="0" smtClean="0"/>
              <a:t>.</a:t>
            </a:r>
            <a:endParaRPr lang="ru-RU" sz="2400" dirty="0"/>
          </a:p>
        </p:txBody>
      </p:sp>
    </p:spTree>
    <p:extLst>
      <p:ext uri="{BB962C8B-B14F-4D97-AF65-F5344CB8AC3E}">
        <p14:creationId xmlns:p14="http://schemas.microsoft.com/office/powerpoint/2010/main" val="1504676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Особенности почвы</a:t>
            </a:r>
            <a:endParaRPr lang="ru-RU" dirty="0"/>
          </a:p>
        </p:txBody>
      </p:sp>
      <p:sp>
        <p:nvSpPr>
          <p:cNvPr id="3" name="Content Placeholder 2"/>
          <p:cNvSpPr>
            <a:spLocks noGrp="1"/>
          </p:cNvSpPr>
          <p:nvPr>
            <p:ph idx="1"/>
          </p:nvPr>
        </p:nvSpPr>
        <p:spPr/>
        <p:txBody>
          <a:bodyPr>
            <a:normAutofit/>
          </a:bodyPr>
          <a:lstStyle/>
          <a:p>
            <a:r>
              <a:rPr lang="ru-RU" sz="2400" dirty="0"/>
              <a:t>В почве температурные колебания по сравнению с приземным слоем воздуха сглажены, а наличие грунтовых вод и проникновение осадков создают запасы влаги и обеспечивают режим влажности, промежуточный между водной и наземной средами</a:t>
            </a:r>
            <a:r>
              <a:rPr lang="ru-RU" sz="2400" dirty="0" smtClean="0"/>
              <a:t>.</a:t>
            </a:r>
          </a:p>
          <a:p>
            <a:r>
              <a:rPr lang="ru-RU" sz="2400" dirty="0"/>
              <a:t>В почве концентрируются запасы органических и минеральных веществ, поставляемых отмирающей растительностью и трупами животных. Все это определяет большую насыщенность почвы жизнью.</a:t>
            </a:r>
          </a:p>
          <a:p>
            <a:r>
              <a:rPr lang="ru-RU" sz="2400" dirty="0"/>
              <a:t>В почве сосредоточены корневые системы наземных растений</a:t>
            </a:r>
          </a:p>
        </p:txBody>
      </p:sp>
    </p:spTree>
    <p:extLst>
      <p:ext uri="{BB962C8B-B14F-4D97-AF65-F5344CB8AC3E}">
        <p14:creationId xmlns:p14="http://schemas.microsoft.com/office/powerpoint/2010/main" val="412931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a:t>Особенности почвы</a:t>
            </a:r>
          </a:p>
        </p:txBody>
      </p:sp>
      <p:sp>
        <p:nvSpPr>
          <p:cNvPr id="3" name="Content Placeholder 2"/>
          <p:cNvSpPr>
            <a:spLocks noGrp="1"/>
          </p:cNvSpPr>
          <p:nvPr>
            <p:ph idx="1"/>
          </p:nvPr>
        </p:nvSpPr>
        <p:spPr/>
        <p:txBody>
          <a:bodyPr>
            <a:normAutofit lnSpcReduction="10000"/>
          </a:bodyPr>
          <a:lstStyle/>
          <a:p>
            <a:r>
              <a:rPr lang="ru-RU" sz="2400" dirty="0" smtClean="0"/>
              <a:t>В </a:t>
            </a:r>
            <a:r>
              <a:rPr lang="ru-RU" sz="2400" dirty="0"/>
              <a:t>среднем на 1 м</a:t>
            </a:r>
            <a:r>
              <a:rPr lang="ru-RU" sz="2400" baseline="30000" dirty="0"/>
              <a:t>2</a:t>
            </a:r>
            <a:r>
              <a:rPr lang="ru-RU" sz="2400" dirty="0"/>
              <a:t> почвенного слоя приходится более 100 млрд клеток простейших, миллионы беспозвоночных коловраток и тихоходок, десятки миллионов нематод - круглых червей, десятки и сотни тысяч клещей и первичнобескрылых насекомых, тысячи других членистоногих, десятки и сотни дождевых червей, моллюсков и прочих беспозвоночных. </a:t>
            </a:r>
            <a:endParaRPr lang="ru-RU" sz="2400" dirty="0" smtClean="0"/>
          </a:p>
          <a:p>
            <a:r>
              <a:rPr lang="ru-RU" sz="2400" dirty="0" smtClean="0"/>
              <a:t>1 </a:t>
            </a:r>
            <a:r>
              <a:rPr lang="ru-RU" sz="2400" dirty="0"/>
              <a:t>см</a:t>
            </a:r>
            <a:r>
              <a:rPr lang="ru-RU" sz="2400" baseline="30000" dirty="0"/>
              <a:t>2</a:t>
            </a:r>
            <a:r>
              <a:rPr lang="ru-RU" sz="2400" dirty="0"/>
              <a:t> почвы содержит десятки и сотни миллионов бактерий, микроскопических грибов и других микроорганизмов</a:t>
            </a:r>
            <a:r>
              <a:rPr lang="ru-RU" sz="2400" dirty="0" smtClean="0"/>
              <a:t>.</a:t>
            </a:r>
          </a:p>
          <a:p>
            <a:r>
              <a:rPr lang="ru-RU" sz="2400" dirty="0"/>
              <a:t>В освещенных поверхностных слоях в каждом грамме обитают сотни тысяч фотосинтезирующих клеток зеленых, желто-зеленых, диатомовых и сине-зеленых водорослей. </a:t>
            </a:r>
          </a:p>
        </p:txBody>
      </p:sp>
    </p:spTree>
    <p:extLst>
      <p:ext uri="{BB962C8B-B14F-4D97-AF65-F5344CB8AC3E}">
        <p14:creationId xmlns:p14="http://schemas.microsoft.com/office/powerpoint/2010/main" val="412931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normAutofit/>
          </a:bodyPr>
          <a:lstStyle/>
          <a:p>
            <a:r>
              <a:rPr lang="ru-RU" dirty="0" smtClean="0"/>
              <a:t>Почва как промежуточная среда</a:t>
            </a:r>
            <a:endParaRPr lang="ru-RU" dirty="0"/>
          </a:p>
        </p:txBody>
      </p:sp>
      <p:sp>
        <p:nvSpPr>
          <p:cNvPr id="3" name="Content Placeholder 2"/>
          <p:cNvSpPr>
            <a:spLocks noGrp="1"/>
          </p:cNvSpPr>
          <p:nvPr>
            <p:ph idx="1"/>
          </p:nvPr>
        </p:nvSpPr>
        <p:spPr/>
        <p:txBody>
          <a:bodyPr>
            <a:normAutofit lnSpcReduction="10000"/>
          </a:bodyPr>
          <a:lstStyle/>
          <a:p>
            <a:pPr marL="0" indent="0">
              <a:buNone/>
            </a:pPr>
            <a:r>
              <a:rPr lang="ru-RU" sz="2400" dirty="0"/>
              <a:t>По целому ряду экологических особенностей почва является средой, </a:t>
            </a:r>
            <a:r>
              <a:rPr lang="ru-RU" sz="2400" b="1" dirty="0"/>
              <a:t>промежуточной между водной и наземной</a:t>
            </a:r>
            <a:r>
              <a:rPr lang="ru-RU" sz="2400" dirty="0"/>
              <a:t>. </a:t>
            </a:r>
            <a:endParaRPr lang="ru-RU" sz="2400" dirty="0" smtClean="0"/>
          </a:p>
          <a:p>
            <a:r>
              <a:rPr lang="ru-RU" sz="2400" dirty="0"/>
              <a:t>С </a:t>
            </a:r>
            <a:r>
              <a:rPr lang="ru-RU" sz="2400" b="1" dirty="0"/>
              <a:t>водной средой</a:t>
            </a:r>
            <a:r>
              <a:rPr lang="ru-RU" sz="2400" dirty="0"/>
              <a:t> почву сближают ее температурный режим, пониженное содержание кислорода в почвенном воздухе, насыщенность его водяными парами и наличие воды в других формах, присутствие солей и органических веществ в почвенных растворах, возможность двигаться в трех измерениях.</a:t>
            </a:r>
          </a:p>
          <a:p>
            <a:r>
              <a:rPr lang="ru-RU" sz="2400" dirty="0"/>
              <a:t>С </a:t>
            </a:r>
            <a:r>
              <a:rPr lang="ru-RU" sz="2400" b="1" dirty="0"/>
              <a:t>воздушной средой</a:t>
            </a:r>
            <a:r>
              <a:rPr lang="ru-RU" sz="2400" dirty="0"/>
              <a:t> почву сближают наличие почвенного воздуха, угроза иссушения в верхних горизонтах, довольно резкие изменения температурного режима поверхностных слоев.</a:t>
            </a:r>
          </a:p>
          <a:p>
            <a:pPr marL="0" indent="0">
              <a:buNone/>
            </a:pPr>
            <a:endParaRPr lang="ru-RU" sz="2400" dirty="0"/>
          </a:p>
        </p:txBody>
      </p:sp>
    </p:spTree>
    <p:extLst>
      <p:ext uri="{BB962C8B-B14F-4D97-AF65-F5344CB8AC3E}">
        <p14:creationId xmlns:p14="http://schemas.microsoft.com/office/powerpoint/2010/main" val="6499612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9491"/>
            <a:ext cx="9144000" cy="5715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2000" y="2362200"/>
            <a:ext cx="5080000" cy="3733800"/>
          </a:xfrm>
          <a:prstGeom prst="rect">
            <a:avLst/>
          </a:prstGeom>
          <a:ln>
            <a:noFill/>
          </a:ln>
          <a:effectLst>
            <a:softEdge rad="112500"/>
          </a:effectLst>
        </p:spPr>
      </p:pic>
      <p:sp>
        <p:nvSpPr>
          <p:cNvPr id="3" name="Content Placeholder 2"/>
          <p:cNvSpPr>
            <a:spLocks noGrp="1"/>
          </p:cNvSpPr>
          <p:nvPr>
            <p:ph idx="1"/>
          </p:nvPr>
        </p:nvSpPr>
        <p:spPr>
          <a:xfrm>
            <a:off x="457200" y="685800"/>
            <a:ext cx="8229600" cy="1828800"/>
          </a:xfrm>
        </p:spPr>
        <p:txBody>
          <a:bodyPr>
            <a:normAutofit/>
          </a:bodyPr>
          <a:lstStyle/>
          <a:p>
            <a:pPr marL="0" indent="0">
              <a:buNone/>
            </a:pPr>
            <a:r>
              <a:rPr lang="ru-RU" sz="2800" dirty="0"/>
              <a:t> В. И. Вернадский отнес почву к "биокосным" телам природы, подчеркивая насыщенность ее жизнью и неразрывную связь с нею.</a:t>
            </a:r>
          </a:p>
          <a:p>
            <a:pPr marL="0" indent="0">
              <a:buNone/>
            </a:pPr>
            <a:endParaRPr lang="ru-RU" sz="3000" dirty="0"/>
          </a:p>
        </p:txBody>
      </p:sp>
    </p:spTree>
    <p:extLst>
      <p:ext uri="{BB962C8B-B14F-4D97-AF65-F5344CB8AC3E}">
        <p14:creationId xmlns:p14="http://schemas.microsoft.com/office/powerpoint/2010/main" val="3171215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a:t>Биотические факторы</a:t>
            </a:r>
          </a:p>
        </p:txBody>
      </p:sp>
      <p:sp>
        <p:nvSpPr>
          <p:cNvPr id="3" name="Content Placeholder 2"/>
          <p:cNvSpPr>
            <a:spLocks noGrp="1"/>
          </p:cNvSpPr>
          <p:nvPr>
            <p:ph idx="1"/>
          </p:nvPr>
        </p:nvSpPr>
        <p:spPr/>
        <p:txBody>
          <a:bodyPr>
            <a:normAutofit fontScale="92500" lnSpcReduction="10000"/>
          </a:bodyPr>
          <a:lstStyle/>
          <a:p>
            <a:r>
              <a:rPr lang="ru-RU" b="1" dirty="0"/>
              <a:t>Биотические факторы</a:t>
            </a:r>
            <a:r>
              <a:rPr lang="ru-RU" dirty="0"/>
              <a:t> - это формы воздействия живых существ друг на друга. Каждый организм постоянно испытывает на себе прямое или косвенное влияние других существ, вступает в связь с представителями своего вида и других видов - растениями, животными, микроорганизмами, зависит от них и сам оказывает на них воздействие. Окружающий органический мир - составная часть среды каждого живого существа.</a:t>
            </a:r>
          </a:p>
          <a:p>
            <a:endParaRPr lang="ru-RU" dirty="0"/>
          </a:p>
        </p:txBody>
      </p:sp>
    </p:spTree>
    <p:extLst>
      <p:ext uri="{BB962C8B-B14F-4D97-AF65-F5344CB8AC3E}">
        <p14:creationId xmlns:p14="http://schemas.microsoft.com/office/powerpoint/2010/main" val="259200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Антропогенные факторы</a:t>
            </a:r>
            <a:endParaRPr lang="ru-RU" dirty="0"/>
          </a:p>
        </p:txBody>
      </p:sp>
      <p:sp>
        <p:nvSpPr>
          <p:cNvPr id="3" name="Content Placeholder 2"/>
          <p:cNvSpPr>
            <a:spLocks noGrp="1"/>
          </p:cNvSpPr>
          <p:nvPr>
            <p:ph idx="1"/>
          </p:nvPr>
        </p:nvSpPr>
        <p:spPr/>
        <p:txBody>
          <a:bodyPr>
            <a:normAutofit fontScale="92500" lnSpcReduction="20000"/>
          </a:bodyPr>
          <a:lstStyle/>
          <a:p>
            <a:r>
              <a:rPr lang="ru-RU" b="1" dirty="0"/>
              <a:t>Антропогенные факторы</a:t>
            </a:r>
            <a:r>
              <a:rPr lang="ru-RU" dirty="0"/>
              <a:t> - это формы деятельности человеческого общества, которые приводят к изменению природы как среды обитания других видов или непосредственно сказываются на их жизни. В ходе истории человечества развитие сначала охоты, а затем сельского хозяйства, промышленности, транспорта сильно изменило природу нашей планеты. Значение антропогенных воздействий на весь живой мир Земли продолжает стремительно возрастать.</a:t>
            </a:r>
          </a:p>
        </p:txBody>
      </p:sp>
    </p:spTree>
    <p:extLst>
      <p:ext uri="{BB962C8B-B14F-4D97-AF65-F5344CB8AC3E}">
        <p14:creationId xmlns:p14="http://schemas.microsoft.com/office/powerpoint/2010/main" val="337782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Изменения факторов среды</a:t>
            </a:r>
            <a:endParaRPr lang="ru-RU" dirty="0"/>
          </a:p>
        </p:txBody>
      </p:sp>
      <p:sp>
        <p:nvSpPr>
          <p:cNvPr id="3" name="Content Placeholder 2"/>
          <p:cNvSpPr>
            <a:spLocks noGrp="1"/>
          </p:cNvSpPr>
          <p:nvPr>
            <p:ph idx="1"/>
          </p:nvPr>
        </p:nvSpPr>
        <p:spPr/>
        <p:txBody>
          <a:bodyPr>
            <a:normAutofit fontScale="77500" lnSpcReduction="20000"/>
          </a:bodyPr>
          <a:lstStyle/>
          <a:p>
            <a:pPr marL="0" indent="0">
              <a:buNone/>
            </a:pPr>
            <a:r>
              <a:rPr lang="ru-RU" dirty="0"/>
              <a:t>Изменения факторов среды во времени могут быть: </a:t>
            </a:r>
            <a:endParaRPr lang="ru-RU" dirty="0" smtClean="0"/>
          </a:p>
          <a:p>
            <a:pPr marL="514350" indent="-514350">
              <a:buAutoNum type="arabicParenR"/>
            </a:pPr>
            <a:r>
              <a:rPr lang="ru-RU" dirty="0" smtClean="0"/>
              <a:t>регулярно-периодическими</a:t>
            </a:r>
            <a:r>
              <a:rPr lang="ru-RU" dirty="0"/>
              <a:t>, меняющими силу воздействия в связи со временем суток или сезоном года, или ритмом приливов и отливов в океане; </a:t>
            </a:r>
          </a:p>
          <a:p>
            <a:pPr marL="514350" indent="-514350">
              <a:buAutoNum type="arabicParenR"/>
            </a:pPr>
            <a:r>
              <a:rPr lang="ru-RU" dirty="0" smtClean="0"/>
              <a:t>нерегулярными</a:t>
            </a:r>
            <a:r>
              <a:rPr lang="ru-RU" dirty="0"/>
              <a:t>, без четкой периодичности, например без изменения погодных условий в разные годы, явления катастрофического характера - бури, ливни, обвалы и т.п.; </a:t>
            </a:r>
            <a:endParaRPr lang="ru-RU" dirty="0" smtClean="0"/>
          </a:p>
          <a:p>
            <a:pPr marL="514350" indent="-514350">
              <a:buAutoNum type="arabicParenR"/>
            </a:pPr>
            <a:r>
              <a:rPr lang="ru-RU" dirty="0" smtClean="0"/>
              <a:t>направленными </a:t>
            </a:r>
            <a:r>
              <a:rPr lang="ru-RU" dirty="0"/>
              <a:t>на протяжении известных, иногда длительных отрезков времени, например, при похолодании или потеплении климата, зарастании водоемов, постоянном выпасе скота на одном и том же участке и т.п.</a:t>
            </a:r>
          </a:p>
        </p:txBody>
      </p:sp>
    </p:spTree>
    <p:extLst>
      <p:ext uri="{BB962C8B-B14F-4D97-AF65-F5344CB8AC3E}">
        <p14:creationId xmlns:p14="http://schemas.microsoft.com/office/powerpoint/2010/main" val="175126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ru-RU" dirty="0"/>
              <a:t>Экологические факторы среды оказывают на живые организмы различные воздействия, т.е. могут влиять </a:t>
            </a:r>
            <a:r>
              <a:rPr lang="ru-RU" dirty="0" smtClean="0"/>
              <a:t>как: </a:t>
            </a:r>
          </a:p>
          <a:p>
            <a:pPr>
              <a:buFontTx/>
              <a:buChar char="-"/>
            </a:pPr>
            <a:r>
              <a:rPr lang="ru-RU" dirty="0" smtClean="0"/>
              <a:t>раздражители</a:t>
            </a:r>
            <a:r>
              <a:rPr lang="ru-RU" dirty="0"/>
              <a:t>, вызывающие приспособительные изменения физиологических и биохимических функций; </a:t>
            </a:r>
            <a:endParaRPr lang="ru-RU" dirty="0" smtClean="0"/>
          </a:p>
          <a:p>
            <a:pPr>
              <a:buFontTx/>
              <a:buChar char="-"/>
            </a:pPr>
            <a:r>
              <a:rPr lang="ru-RU" dirty="0" smtClean="0"/>
              <a:t>ограничители</a:t>
            </a:r>
            <a:r>
              <a:rPr lang="ru-RU" dirty="0"/>
              <a:t>, обусловливающие невозможность существования в данных условиях; </a:t>
            </a:r>
            <a:endParaRPr lang="ru-RU" dirty="0" smtClean="0"/>
          </a:p>
          <a:p>
            <a:pPr>
              <a:buFontTx/>
              <a:buChar char="-"/>
            </a:pPr>
            <a:r>
              <a:rPr lang="ru-RU" dirty="0" smtClean="0"/>
              <a:t>модификаторы</a:t>
            </a:r>
            <a:r>
              <a:rPr lang="ru-RU" dirty="0"/>
              <a:t>, вызывающие анатомические и морфологические изменения организмов; </a:t>
            </a:r>
            <a:endParaRPr lang="ru-RU" dirty="0" smtClean="0"/>
          </a:p>
          <a:p>
            <a:pPr>
              <a:buFontTx/>
              <a:buChar char="-"/>
            </a:pPr>
            <a:r>
              <a:rPr lang="ru-RU" dirty="0" smtClean="0"/>
              <a:t>сигналы</a:t>
            </a:r>
            <a:r>
              <a:rPr lang="ru-RU" dirty="0"/>
              <a:t>, свидетельствующие об изменениях других факторов среды.</a:t>
            </a:r>
          </a:p>
        </p:txBody>
      </p:sp>
    </p:spTree>
    <p:extLst>
      <p:ext uri="{BB962C8B-B14F-4D97-AF65-F5344CB8AC3E}">
        <p14:creationId xmlns:p14="http://schemas.microsoft.com/office/powerpoint/2010/main" val="127807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9144000" cy="5715000"/>
          </a:xfrm>
          <a:prstGeom prst="rect">
            <a:avLst/>
          </a:prstGeom>
        </p:spPr>
      </p:pic>
      <p:sp>
        <p:nvSpPr>
          <p:cNvPr id="2" name="Title 1"/>
          <p:cNvSpPr>
            <a:spLocks noGrp="1"/>
          </p:cNvSpPr>
          <p:nvPr>
            <p:ph type="title"/>
          </p:nvPr>
        </p:nvSpPr>
        <p:spPr/>
        <p:txBody>
          <a:bodyPr/>
          <a:lstStyle/>
          <a:p>
            <a:r>
              <a:rPr lang="ru-RU" dirty="0" smtClean="0"/>
              <a:t>Общие закономерности</a:t>
            </a:r>
            <a:endParaRPr lang="ru-RU" dirty="0"/>
          </a:p>
        </p:txBody>
      </p:sp>
      <p:sp>
        <p:nvSpPr>
          <p:cNvPr id="3" name="Content Placeholder 2"/>
          <p:cNvSpPr>
            <a:spLocks noGrp="1"/>
          </p:cNvSpPr>
          <p:nvPr>
            <p:ph idx="1"/>
          </p:nvPr>
        </p:nvSpPr>
        <p:spPr/>
        <p:txBody>
          <a:bodyPr>
            <a:normAutofit fontScale="62500" lnSpcReduction="20000"/>
          </a:bodyPr>
          <a:lstStyle/>
          <a:p>
            <a:r>
              <a:rPr lang="ru-RU" b="1" dirty="0"/>
              <a:t>Закон </a:t>
            </a:r>
            <a:r>
              <a:rPr lang="ru-RU" dirty="0" smtClean="0"/>
              <a:t>оптимума: каждый </a:t>
            </a:r>
            <a:r>
              <a:rPr lang="ru-RU" dirty="0"/>
              <a:t>фактор имеет определенные пределы положительного влияния на </a:t>
            </a:r>
            <a:r>
              <a:rPr lang="ru-RU" dirty="0" smtClean="0"/>
              <a:t>организмы. </a:t>
            </a:r>
            <a:r>
              <a:rPr lang="ru-RU" dirty="0"/>
              <a:t>Результат действия переменного фактора зависит прежде всего от силы его проявления. Как недостаточное, так и избыточное действие фактора отрицательно сказывается на жизнедеятельности особей. Благоприятная сила воздействия называется зоной оптимума экологического фактора или просто оптимумом для организмов данного вида. Чем сильнее отклонения от оптимума, тем больше выражено угнетающее действие данного фактора на организмы (зона пессимума). Максимально и минимально переносимые значения фактора – это критические точки, за пределами которых существование уже невозможно, наступает смерть. Пределы выносливости между критическими точками называют экологической валентностью живых существ по отношению к конкретному фактору среды</a:t>
            </a:r>
            <a:r>
              <a:rPr lang="ru-RU" dirty="0" smtClean="0"/>
              <a:t>.</a:t>
            </a:r>
          </a:p>
          <a:p>
            <a:pPr marL="0" indent="0">
              <a:buNone/>
            </a:pPr>
            <a:endParaRPr lang="ru-RU" dirty="0" smtClean="0"/>
          </a:p>
          <a:p>
            <a:pPr marL="0" indent="0">
              <a:buNone/>
            </a:pPr>
            <a:r>
              <a:rPr lang="ru-RU" dirty="0" smtClean="0"/>
              <a:t>Представители </a:t>
            </a:r>
            <a:r>
              <a:rPr lang="ru-RU" dirty="0"/>
              <a:t>разных видов сильно отличаются друг от друга как по положению оптимума, так и по экологической валентности</a:t>
            </a:r>
          </a:p>
          <a:p>
            <a:endParaRPr lang="ru-RU" dirty="0"/>
          </a:p>
        </p:txBody>
      </p:sp>
    </p:spTree>
    <p:extLst>
      <p:ext uri="{BB962C8B-B14F-4D97-AF65-F5344CB8AC3E}">
        <p14:creationId xmlns:p14="http://schemas.microsoft.com/office/powerpoint/2010/main" val="272276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1277</Words>
  <Application>Microsoft Office PowerPoint</Application>
  <PresentationFormat>Экран (4:3)</PresentationFormat>
  <Paragraphs>106</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Office Theme</vt:lpstr>
      <vt:lpstr>Факторы среды и общие закономерности их воздействия на живые организмы.</vt:lpstr>
      <vt:lpstr>Презентация PowerPoint</vt:lpstr>
      <vt:lpstr>Экологические факторы</vt:lpstr>
      <vt:lpstr>Абиотические факторы</vt:lpstr>
      <vt:lpstr>Биотические факторы</vt:lpstr>
      <vt:lpstr>Антропогенные факторы</vt:lpstr>
      <vt:lpstr>Изменения факторов среды</vt:lpstr>
      <vt:lpstr>Презентация PowerPoint</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Общие закономерности</vt:lpstr>
      <vt:lpstr>Следствия правила лимитирующих факторов</vt:lpstr>
      <vt:lpstr>Следствия правила лимитирующих факторов</vt:lpstr>
      <vt:lpstr>Общие закономерности</vt:lpstr>
      <vt:lpstr>Световой режим. Экологические адаптации растений и животных к световому режиму наземной среды</vt:lpstr>
      <vt:lpstr>Световой режим</vt:lpstr>
      <vt:lpstr>Световой режим</vt:lpstr>
      <vt:lpstr>Световой режим</vt:lpstr>
      <vt:lpstr>Световой режим</vt:lpstr>
      <vt:lpstr>Температурные границы существования видов. Пути их приспособления к колебаниям температуры</vt:lpstr>
      <vt:lpstr>Температурные условия</vt:lpstr>
      <vt:lpstr>Влажность. Адаптации организмов к водному режиму наземно-воздушной среды</vt:lpstr>
      <vt:lpstr>Влажность</vt:lpstr>
      <vt:lpstr>Воздух как экологический фактор для наземных организмов</vt:lpstr>
      <vt:lpstr>Воздух как экологический фактор</vt:lpstr>
      <vt:lpstr>Плотность воздуха</vt:lpstr>
      <vt:lpstr>Плотность воздуха</vt:lpstr>
      <vt:lpstr>Воздух как экологический фактор</vt:lpstr>
      <vt:lpstr>Газовый состав воздуха</vt:lpstr>
      <vt:lpstr>Газовый состав воздуха</vt:lpstr>
      <vt:lpstr>Воздух как экологический фактор</vt:lpstr>
      <vt:lpstr>Почва как среда обитания</vt:lpstr>
      <vt:lpstr>Почва как среда обитания</vt:lpstr>
      <vt:lpstr>Особенности почвы</vt:lpstr>
      <vt:lpstr>Особенности почвы</vt:lpstr>
      <vt:lpstr>Почва как промежуточная среда</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Факторы среды и общие закономерности их воздействия на живые организмы.</dc:title>
  <dc:creator>Anya</dc:creator>
  <cp:lastModifiedBy>1</cp:lastModifiedBy>
  <cp:revision>23</cp:revision>
  <dcterms:created xsi:type="dcterms:W3CDTF">2006-08-16T00:00:00Z</dcterms:created>
  <dcterms:modified xsi:type="dcterms:W3CDTF">2020-03-25T23:40:24Z</dcterms:modified>
</cp:coreProperties>
</file>