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75" r:id="rId5"/>
    <p:sldId id="259" r:id="rId6"/>
    <p:sldId id="260" r:id="rId7"/>
    <p:sldId id="263" r:id="rId8"/>
    <p:sldId id="274" r:id="rId9"/>
    <p:sldId id="273" r:id="rId10"/>
    <p:sldId id="280" r:id="rId11"/>
    <p:sldId id="277" r:id="rId12"/>
    <p:sldId id="262" r:id="rId13"/>
    <p:sldId id="282" r:id="rId14"/>
    <p:sldId id="289" r:id="rId15"/>
    <p:sldId id="294" r:id="rId16"/>
    <p:sldId id="295" r:id="rId17"/>
    <p:sldId id="296" r:id="rId18"/>
    <p:sldId id="304" r:id="rId19"/>
    <p:sldId id="30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>
        <p:scale>
          <a:sx n="100" d="100"/>
          <a:sy n="100" d="100"/>
        </p:scale>
        <p:origin x="-2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93428-2B61-45C3-BE68-F66253610039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A852E-D70E-491E-8229-BE2820136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83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52E-D70E-491E-8229-BE282013671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402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3B1730A-85FF-4FCD-9F1A-3F6219CD9A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2/DarkslideMini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4"/>
            <a:ext cx="9144000" cy="6868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B1730A-85FF-4FCD-9F1A-3F6219CD9A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all-biography.ru/alpha/b/blok-aleksandr-aleksandrovich-blok-aleksandr-aleksandrovich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powerpoint.ru/wp-content/uploads/2013/02/DarkslideMi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36" y="-10616"/>
            <a:ext cx="9144604" cy="6868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85" y="764704"/>
            <a:ext cx="5080000" cy="4392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cap="none" dirty="0" smtClean="0">
                <a:effectLst/>
                <a:latin typeface="Monotype Corsiva" pitchFamily="66" charset="0"/>
                <a:hlinkClick r:id="rId4"/>
              </a:rPr>
              <a:t>Биография </a:t>
            </a:r>
            <a:r>
              <a:rPr lang="ru-RU" sz="6700" cap="none" dirty="0">
                <a:effectLst/>
                <a:latin typeface="Monotype Corsiva" pitchFamily="66" charset="0"/>
                <a:hlinkClick r:id="rId4"/>
              </a:rPr>
              <a:t>Блока Александра </a:t>
            </a:r>
            <a:r>
              <a:rPr lang="ru-RU" sz="6700" cap="none" dirty="0" smtClean="0">
                <a:effectLst/>
                <a:latin typeface="Monotype Corsiva" pitchFamily="66" charset="0"/>
                <a:hlinkClick r:id="rId4"/>
              </a:rPr>
              <a:t>Александровича</a:t>
            </a:r>
            <a:r>
              <a:rPr lang="en-US" sz="6000" cap="none" dirty="0" smtClean="0">
                <a:effectLst/>
                <a:latin typeface="Monotype Corsiva" pitchFamily="66" charset="0"/>
              </a:rPr>
              <a:t/>
            </a:r>
            <a:br>
              <a:rPr lang="en-US" sz="6000" cap="none" dirty="0" smtClean="0">
                <a:effectLst/>
                <a:latin typeface="Monotype Corsiva" pitchFamily="66" charset="0"/>
              </a:rPr>
            </a:br>
            <a:r>
              <a:rPr lang="en-US" cap="none" dirty="0" smtClean="0">
                <a:effectLst/>
                <a:latin typeface="Monotype Corsiva" pitchFamily="66" charset="0"/>
              </a:rPr>
              <a:t/>
            </a:r>
            <a:br>
              <a:rPr lang="en-US" cap="none" dirty="0" smtClean="0">
                <a:effectLst/>
                <a:latin typeface="Monotype Corsiva" pitchFamily="66" charset="0"/>
              </a:rPr>
            </a:br>
            <a:r>
              <a:rPr lang="ru-RU" cap="none" dirty="0" smtClean="0">
                <a:effectLst/>
                <a:latin typeface="Monotype Corsiva" pitchFamily="66" charset="0"/>
              </a:rPr>
              <a:t>(1880 — 1921)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0761" y="1039546"/>
            <a:ext cx="3935700" cy="4112313"/>
          </a:xfrm>
          <a:prstGeom prst="rect">
            <a:avLst/>
          </a:prstGeom>
        </p:spPr>
      </p:pic>
      <p:pic>
        <p:nvPicPr>
          <p:cNvPr id="2052" name="Picture 4" descr="http://files.school-collection.edu.ru/dlrstore/c7ca0f5a-bea9-4ec1-92ae-f39b29160263/%5bLI7RK_16-04%5d_%5bIL_01%5d-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098317" cy="3395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85720" y="1142984"/>
            <a:ext cx="4257676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Возвращение в Петербург. 31 августа Блок становится студентом 1-го курса юридического факультета Петербургского университета.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gimna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500042"/>
            <a:ext cx="4429676" cy="5643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28604"/>
            <a:ext cx="7829576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1901 г., 6 сентября 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. </a:t>
            </a:r>
            <a:r>
              <a:rPr lang="ru-RU" dirty="0" smtClean="0">
                <a:latin typeface="Monotype Corsiva" pitchFamily="66" charset="0"/>
              </a:rPr>
              <a:t>Начало учебы Блока на 1-м курсе славяно-русского отделения историко-филологического факультете Петербургского университета. 10 сентября 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Блок посылает стихи в Москву, В. Я. Брюсову, однако 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не получает ответа.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1902 г., 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январь.  </a:t>
            </a:r>
            <a:r>
              <a:rPr lang="ru-RU" dirty="0" smtClean="0">
                <a:latin typeface="Monotype Corsiva" pitchFamily="66" charset="0"/>
              </a:rPr>
              <a:t>Работа над «Стихами о Прекрасной </a:t>
            </a:r>
            <a:r>
              <a:rPr lang="ru-RU" dirty="0" smtClean="0">
                <a:latin typeface="Monotype Corsiva" pitchFamily="66" charset="0"/>
              </a:rPr>
              <a:t>Даме</a:t>
            </a:r>
            <a:r>
              <a:rPr lang="ru-RU" dirty="0" smtClean="0">
                <a:latin typeface="Monotype Corsiva" pitchFamily="66" charset="0"/>
              </a:rPr>
              <a:t>». В дневнике сделан «Набросок статьи о русской поэзии» - своего рода творческий манифест этого периода.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4471990" cy="59293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7 ноября 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1902.  </a:t>
            </a:r>
            <a:r>
              <a:rPr lang="ru-RU" dirty="0" smtClean="0">
                <a:latin typeface="Monotype Corsiva" pitchFamily="66" charset="0"/>
              </a:rPr>
              <a:t>Пишет предсмертную записку и, с револьвером в кармане, отправляется в зал Дворянского собрания, на вечер Высших женских курсов. После вечера происходит решительное объяснение. Л.Д. Менделеева соглашается стать женой поэта.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1903 год, 2 января. </a:t>
            </a:r>
            <a:r>
              <a:rPr lang="ru-RU" dirty="0" smtClean="0">
                <a:latin typeface="Monotype Corsiva" pitchFamily="66" charset="0"/>
              </a:rPr>
              <a:t>Делает формальное предложение Менделеевой и получает согласие её родителей на брак.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!!!ллл.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14290"/>
            <a:ext cx="4085346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60722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900" dirty="0" smtClean="0">
                <a:solidFill>
                  <a:srgbClr val="FFC000"/>
                </a:solidFill>
                <a:latin typeface="Monotype Corsiva" pitchFamily="66" charset="0"/>
              </a:rPr>
              <a:t>Литературный дебют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Литературный дебют Блока. В журнале «Новый путь» (1903, №3) напечатан цикл стихотворений «Из посвящений» (10 стихотворений). Вскоре в «Литературно-художественном сборнике» (СПб., 1903) студентов Санкт-Петербургского университета опубликованы еще 3 стихотворения.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В книге «Северные цветы. Третий альманах книгоиздательства «Скорпион» опубликован цикл из 10 стихотворений «Стихи о Прекрасной Даме». (Заглавие дано редактором – В.Я.Брюсовым, но восходит к строке из письма Блока Брюсову от 1 февраля 1903 года.)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4929222" cy="61436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1906 г. 13 января – 1907 г., 29 </a:t>
            </a: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декабря.</a:t>
            </a:r>
            <a:endParaRPr lang="ru-RU" sz="36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Написан цикл стихов «Снежная Маска».</a:t>
            </a:r>
            <a:endParaRPr lang="en-US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1910 г., 3 </a:t>
            </a: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апреля.</a:t>
            </a:r>
            <a:r>
              <a:rPr lang="en-US" sz="36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Выступает на похоронах </a:t>
            </a:r>
            <a:r>
              <a:rPr lang="ru-RU" sz="3600" dirty="0" smtClean="0">
                <a:latin typeface="Monotype Corsiva" pitchFamily="66" charset="0"/>
              </a:rPr>
              <a:t>                           М</a:t>
            </a:r>
            <a:r>
              <a:rPr lang="ru-RU" sz="3600" dirty="0" smtClean="0">
                <a:latin typeface="Monotype Corsiva" pitchFamily="66" charset="0"/>
              </a:rPr>
              <a:t>. А. Врубеля с речью о нем.</a:t>
            </a: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8 </a:t>
            </a: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апреля.</a:t>
            </a:r>
            <a:r>
              <a:rPr lang="en-US" sz="36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Выступает в Петербурге, в Обществе ревнителей художественного слова с программным докладом «О современном состоянии русского символизма».</a:t>
            </a:r>
          </a:p>
          <a:p>
            <a:pPr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200" dirty="0"/>
          </a:p>
        </p:txBody>
      </p:sp>
      <p:pic>
        <p:nvPicPr>
          <p:cNvPr id="4" name="Рисунок 3" descr="1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1" y="0"/>
            <a:ext cx="3857620" cy="555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21444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Фотография Александра Александровича Блока в саду Народного Дома, Петроград, 17 мая 1916 года.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Содержимое 3" descr="Фотография Александра Александровича Блока в саду Народного Дома, Петроград, 17 мая 1916 г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55029"/>
            <a:ext cx="5686469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972056" cy="53403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7 </a:t>
            </a: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июля. </a:t>
            </a:r>
            <a:r>
              <a:rPr lang="ru-RU" sz="4000" dirty="0" smtClean="0">
                <a:latin typeface="Monotype Corsiva" pitchFamily="66" charset="0"/>
              </a:rPr>
              <a:t>Призван в действующую армию, зачислен Табельщиком в 13-ю инженерно – строительную дружину Всероссийского союза земств и городов.</a:t>
            </a:r>
          </a:p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26 </a:t>
            </a: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июля. </a:t>
            </a:r>
            <a:r>
              <a:rPr lang="ru-RU" sz="4000" dirty="0" smtClean="0">
                <a:latin typeface="Monotype Corsiva" pitchFamily="66" charset="0"/>
              </a:rPr>
              <a:t>Выезжает в расположение дружины (в районе г. Пинска).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Рисунок 3" descr=".Д.Менделеева-блок перед отъездом в действующую армию в качестве сестры милосердия-1914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4525" y="0"/>
            <a:ext cx="3689475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29190" y="528638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Л. Д. Менделеева-Блок перед отъездом в действующую армию в качестве сестры милосердия.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На военной службе в 1916г.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Содержимое 3" descr="На военной службе в 1916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1561"/>
            <a:ext cx="9144000" cy="580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3214709"/>
          </a:xfrm>
        </p:spPr>
        <p:txBody>
          <a:bodyPr numCol="2">
            <a:normAutofit fontScale="85000" lnSpcReduction="20000"/>
          </a:bodyPr>
          <a:lstStyle/>
          <a:p>
            <a:pPr>
              <a:buNone/>
            </a:pPr>
            <a:r>
              <a:rPr lang="ru-RU" sz="4200" dirty="0" smtClean="0">
                <a:solidFill>
                  <a:srgbClr val="FFC000"/>
                </a:solidFill>
                <a:latin typeface="Monotype Corsiva" pitchFamily="66" charset="0"/>
              </a:rPr>
              <a:t>Смерть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Начало, постепенное обострение предсмертной болезни. </a:t>
            </a:r>
          </a:p>
          <a:p>
            <a:pPr>
              <a:buNone/>
            </a:pPr>
            <a:r>
              <a:rPr lang="ru-RU" sz="3100" dirty="0" smtClean="0">
                <a:latin typeface="Monotype Corsiva" pitchFamily="66" charset="0"/>
              </a:rPr>
              <a:t>Врачи, лечившие Блока, так и не смогли определить, чем он, собственно, был болен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sz="3100" dirty="0" smtClean="0">
                <a:latin typeface="Monotype Corsiva" pitchFamily="66" charset="0"/>
              </a:rPr>
              <a:t>Получив отказ политбюро ЦК РКП(б) на запрос о выезде из страны для лечения за границей, Блок не хотел принимать пищу и лекарства, уничтожил свои записи.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7 августа, 10 часов  3о минут 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утра. </a:t>
            </a:r>
            <a:r>
              <a:rPr lang="ru-RU" dirty="0" smtClean="0">
                <a:latin typeface="Monotype Corsiva" pitchFamily="66" charset="0"/>
              </a:rPr>
              <a:t>Александр Блок умер.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посмертное фото_1921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71219"/>
            <a:ext cx="5929322" cy="338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3"/>
            <a:ext cx="8643998" cy="164307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10 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августа. </a:t>
            </a:r>
            <a:r>
              <a:rPr lang="ru-RU" dirty="0" smtClean="0">
                <a:latin typeface="Monotype Corsiva" pitchFamily="66" charset="0"/>
              </a:rPr>
              <a:t>Похороны поэта на </a:t>
            </a:r>
            <a:r>
              <a:rPr lang="ru-RU" smtClean="0">
                <a:latin typeface="Monotype Corsiva" pitchFamily="66" charset="0"/>
              </a:rPr>
              <a:t>Смоленском </a:t>
            </a:r>
            <a:r>
              <a:rPr lang="ru-RU" smtClean="0">
                <a:latin typeface="Monotype Corsiva" pitchFamily="66" charset="0"/>
              </a:rPr>
              <a:t>кладбище            </a:t>
            </a:r>
            <a:r>
              <a:rPr lang="ru-RU" dirty="0" smtClean="0">
                <a:latin typeface="Monotype Corsiva" pitchFamily="66" charset="0"/>
              </a:rPr>
              <a:t>(в сентябре 1944 г. прах поэта был перенесен на Литераторские мостки Волкова кладбища).</a:t>
            </a: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Похороны Александра Блока_август 1921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54300"/>
            <a:ext cx="6588224" cy="418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Детство и семья.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4829180" cy="56436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1880 г., 12 ноября (28 ноября) 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. </a:t>
            </a:r>
            <a:r>
              <a:rPr lang="ru-RU" dirty="0" smtClean="0">
                <a:latin typeface="Monotype Corsiva" pitchFamily="66" charset="0"/>
              </a:rPr>
              <a:t>В </a:t>
            </a:r>
            <a:r>
              <a:rPr lang="ru-RU" dirty="0" smtClean="0">
                <a:latin typeface="Monotype Corsiva" pitchFamily="66" charset="0"/>
              </a:rPr>
              <a:t>Санкт-Петербурге в «ректорском доме» СПб. университета (Васильевский остров, Университетская набережная., </a:t>
            </a:r>
            <a:r>
              <a:rPr lang="ru-RU" dirty="0" smtClean="0">
                <a:latin typeface="Monotype Corsiva" pitchFamily="66" charset="0"/>
              </a:rPr>
              <a:t>9) родился </a:t>
            </a:r>
            <a:r>
              <a:rPr lang="ru-RU" dirty="0" smtClean="0">
                <a:latin typeface="Monotype Corsiva" pitchFamily="66" charset="0"/>
              </a:rPr>
              <a:t>Александр Александрович Блок. Отец поэта – Александр Львович Блок (1852-1909), юрист, философ, </a:t>
            </a:r>
            <a:r>
              <a:rPr lang="ru-RU" dirty="0" smtClean="0">
                <a:latin typeface="Monotype Corsiva" pitchFamily="66" charset="0"/>
              </a:rPr>
              <a:t>профессор </a:t>
            </a:r>
            <a:r>
              <a:rPr lang="ru-RU" dirty="0" smtClean="0">
                <a:latin typeface="Monotype Corsiva" pitchFamily="66" charset="0"/>
              </a:rPr>
              <a:t>Варшавского университета по кафедре  государственного права. Мать поэта-Александра Андреевна Бекетова-Блок (1860-1923), литератор, переводчица, дочь Андрея Николаевича Бекетова(1825-1902), известного ученого-ботаника, общественного деятеля, ректора Санкт-Петербургского университета.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x_5f866d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785794"/>
            <a:ext cx="3529313" cy="507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Родители писателя.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1Отец поэта, Александр Львович Бл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071546"/>
            <a:ext cx="3429024" cy="520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ать поэта_А.А.Кублицкая-Пиотт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285860"/>
            <a:ext cx="3429024" cy="5043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3854802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1889 г, 24 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августа. </a:t>
            </a:r>
            <a:r>
              <a:rPr lang="ru-RU" sz="2400" dirty="0" smtClean="0">
                <a:latin typeface="Monotype Corsiva" pitchFamily="66" charset="0"/>
              </a:rPr>
              <a:t>По указу Священного Синода расторгнут брак родителей Блока.  17 сентября 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А</a:t>
            </a:r>
            <a:r>
              <a:rPr lang="ru-RU" sz="2400" dirty="0" smtClean="0">
                <a:latin typeface="Monotype Corsiva" pitchFamily="66" charset="0"/>
              </a:rPr>
              <a:t>. А. Бекетова – Блок вторично выходит замуж за офицера лейб-гвардии Гренадерского полка Франца Феликсовича </a:t>
            </a:r>
            <a:r>
              <a:rPr lang="ru-RU" sz="2400" dirty="0" err="1" smtClean="0">
                <a:latin typeface="Monotype Corsiva" pitchFamily="66" charset="0"/>
              </a:rPr>
              <a:t>Кублицкого</a:t>
            </a:r>
            <a:r>
              <a:rPr lang="ru-RU" sz="2400" dirty="0" smtClean="0">
                <a:latin typeface="Monotype Corsiva" pitchFamily="66" charset="0"/>
              </a:rPr>
              <a:t> – Пиоттух (1860 - 1920). Александра Андреевна с сыном переезжает на квартиру </a:t>
            </a:r>
            <a:r>
              <a:rPr lang="ru-RU" sz="2400" dirty="0" smtClean="0">
                <a:latin typeface="Monotype Corsiva" pitchFamily="66" charset="0"/>
              </a:rPr>
              <a:t>                         Ф</a:t>
            </a:r>
            <a:r>
              <a:rPr lang="ru-RU" sz="2400" dirty="0" smtClean="0">
                <a:latin typeface="Monotype Corsiva" pitchFamily="66" charset="0"/>
              </a:rPr>
              <a:t>. Ф. </a:t>
            </a:r>
            <a:r>
              <a:rPr lang="ru-RU" sz="2400" dirty="0" err="1" smtClean="0">
                <a:latin typeface="Monotype Corsiva" pitchFamily="66" charset="0"/>
              </a:rPr>
              <a:t>Кублицкого</a:t>
            </a:r>
            <a:r>
              <a:rPr lang="ru-RU" sz="2400" dirty="0" smtClean="0">
                <a:latin typeface="Monotype Corsiva" pitchFamily="66" charset="0"/>
              </a:rPr>
              <a:t> – Пиоттух. Здесь Блок будет жить до осени </a:t>
            </a:r>
            <a:r>
              <a:rPr lang="ru-RU" sz="2400" dirty="0" smtClean="0">
                <a:latin typeface="Monotype Corsiva" pitchFamily="66" charset="0"/>
              </a:rPr>
              <a:t>1906 г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Рисунок 3" descr="А.Блок с матерью и отчимом. Петербург. 1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28604"/>
            <a:ext cx="4762500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4143380"/>
            <a:ext cx="378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А.Блок с матерью и отчимом. Петербург. 1895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00034" y="357166"/>
            <a:ext cx="4572032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1887-1888г.</a:t>
            </a:r>
            <a:r>
              <a:rPr lang="ru-RU" dirty="0" smtClean="0">
                <a:latin typeface="Monotype Corsiva" pitchFamily="66" charset="0"/>
              </a:rPr>
              <a:t> Первые дошедшие до нас детские опыты Блока в стихах и прозе. «Ранние попытки писать обнаруживают только великую нежность Саши к матери, а также его пристрастие к кораблям и кошкам».</a:t>
            </a:r>
          </a:p>
          <a:p>
            <a:endParaRPr lang="ru-RU" dirty="0"/>
          </a:p>
        </p:txBody>
      </p:sp>
      <p:pic>
        <p:nvPicPr>
          <p:cNvPr id="6" name="Рисунок 5" descr="Са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28604"/>
            <a:ext cx="3803437" cy="5643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57188"/>
            <a:ext cx="4329114" cy="57689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1891г., 27 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августа. </a:t>
            </a:r>
            <a:r>
              <a:rPr lang="ru-RU" dirty="0" smtClean="0">
                <a:latin typeface="Monotype Corsiva" pitchFamily="66" charset="0"/>
              </a:rPr>
              <a:t>Принят в 1-й класс Санкт-Петербургской Введенской (позднее – имени Петра Великого) гимназии (Большой Проспект Петербургской стороны, д. 37/39). В очерке «Исповедь язычника» (1918) охарактеризует гимназию и соучеников достаточно  жестко.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АЛЕКСАНДР БЛОК (1880-19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642918"/>
            <a:ext cx="3215863" cy="524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Первая любовь Блока.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857884" cy="6072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1897 год.</a:t>
            </a:r>
            <a:r>
              <a:rPr lang="ru-RU" sz="2400" dirty="0" smtClean="0">
                <a:latin typeface="Monotype Corsiva" pitchFamily="66" charset="0"/>
              </a:rPr>
              <a:t> Поездка с матерью и тетушкой, Марией Андреевной Бекетовой (1826 – 1938), в Германию, на курорт Бад-Наугейм. Знакомство с Ксенией Михайловной </a:t>
            </a:r>
            <a:r>
              <a:rPr lang="ru-RU" sz="2400" dirty="0" smtClean="0">
                <a:latin typeface="Monotype Corsiva" pitchFamily="66" charset="0"/>
              </a:rPr>
              <a:t>Садовской </a:t>
            </a:r>
            <a:r>
              <a:rPr lang="ru-RU" sz="2400" dirty="0" smtClean="0">
                <a:latin typeface="Monotype Corsiva" pitchFamily="66" charset="0"/>
              </a:rPr>
              <a:t>(1862 - 1925), «высокой, статной, темноволосой дамой с тонким профилем и великолепными синими </a:t>
            </a:r>
            <a:r>
              <a:rPr lang="ru-RU" sz="2400" dirty="0" smtClean="0">
                <a:latin typeface="Monotype Corsiva" pitchFamily="66" charset="0"/>
              </a:rPr>
              <a:t>глазами …</a:t>
            </a:r>
            <a:r>
              <a:rPr lang="ru-RU" sz="2400" dirty="0" smtClean="0">
                <a:latin typeface="Monotype Corsiva" pitchFamily="66" charset="0"/>
              </a:rPr>
              <a:t>Ее красота, щегольские туалеты и смелое, завлекательное кокетство сильно действовали на юношеское воображение». Встречи А. А. Блока с К. М. Садовской продолжались в Петербурге в 1897 – 1900 годах. Ей посвящен ряд стихотворений цикла «</a:t>
            </a:r>
            <a:r>
              <a:rPr lang="en-US" sz="2400" dirty="0" smtClean="0">
                <a:latin typeface="Monotype Corsiva" pitchFamily="66" charset="0"/>
              </a:rPr>
              <a:t>Ante </a:t>
            </a:r>
            <a:r>
              <a:rPr lang="en-US" sz="2400" dirty="0" err="1" smtClean="0">
                <a:latin typeface="Monotype Corsiva" pitchFamily="66" charset="0"/>
              </a:rPr>
              <a:t>Lucem</a:t>
            </a:r>
            <a:r>
              <a:rPr lang="ru-RU" sz="2400" dirty="0" smtClean="0">
                <a:latin typeface="Monotype Corsiva" pitchFamily="66" charset="0"/>
              </a:rPr>
              <a:t>» (1898 – 1900), а также цикл стихотворений «Через двенадцать лет» (1909 - 1910).</a:t>
            </a:r>
          </a:p>
        </p:txBody>
      </p:sp>
      <p:pic>
        <p:nvPicPr>
          <p:cNvPr id="5" name="Рисунок 4" descr="Ксения Михайловна Садовская 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6293" y="1071546"/>
            <a:ext cx="3467707" cy="443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186238" cy="48403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Зима 1897г. </a:t>
            </a:r>
            <a:r>
              <a:rPr lang="ru-RU" dirty="0" smtClean="0">
                <a:latin typeface="Monotype Corsiva" pitchFamily="66" charset="0"/>
              </a:rPr>
              <a:t>Блок мечтает стать актером, он увлечен игрой В. П. Далматова и </a:t>
            </a:r>
            <a:r>
              <a:rPr lang="ru-RU" dirty="0" smtClean="0">
                <a:latin typeface="Monotype Corsiva" pitchFamily="66" charset="0"/>
              </a:rPr>
              <a:t> М</a:t>
            </a:r>
            <a:r>
              <a:rPr lang="ru-RU" dirty="0" smtClean="0">
                <a:latin typeface="Monotype Corsiva" pitchFamily="66" charset="0"/>
              </a:rPr>
              <a:t>. А. </a:t>
            </a:r>
            <a:r>
              <a:rPr lang="ru-RU" dirty="0" err="1" smtClean="0">
                <a:latin typeface="Monotype Corsiva" pitchFamily="66" charset="0"/>
              </a:rPr>
              <a:t>Дальского</a:t>
            </a:r>
            <a:r>
              <a:rPr lang="ru-RU" dirty="0" smtClean="0">
                <a:latin typeface="Monotype Corsiva" pitchFamily="66" charset="0"/>
              </a:rPr>
              <a:t>, занимается декламацией и мелодекламацией, участвует в любительских спектаклях. Изучает роль Ромео. Декламирует стихи А. А. Фета, </a:t>
            </a:r>
            <a:r>
              <a:rPr lang="ru-RU" dirty="0" smtClean="0">
                <a:latin typeface="Monotype Corsiva" pitchFamily="66" charset="0"/>
              </a:rPr>
              <a:t>                            А</a:t>
            </a:r>
            <a:r>
              <a:rPr lang="ru-RU" dirty="0" smtClean="0">
                <a:latin typeface="Monotype Corsiva" pitchFamily="66" charset="0"/>
              </a:rPr>
              <a:t>. К. Толстого, </a:t>
            </a:r>
            <a:r>
              <a:rPr lang="ru-RU" dirty="0" smtClean="0">
                <a:latin typeface="Monotype Corsiva" pitchFamily="66" charset="0"/>
              </a:rPr>
              <a:t>                       Я.П</a:t>
            </a:r>
            <a:r>
              <a:rPr lang="ru-RU" dirty="0" smtClean="0">
                <a:latin typeface="Monotype Corsiva" pitchFamily="66" charset="0"/>
              </a:rPr>
              <a:t>. Полонского, </a:t>
            </a:r>
            <a:r>
              <a:rPr lang="ru-RU" dirty="0" smtClean="0">
                <a:latin typeface="Monotype Corsiva" pitchFamily="66" charset="0"/>
              </a:rPr>
              <a:t>                     А</a:t>
            </a:r>
            <a:r>
              <a:rPr lang="ru-RU" dirty="0" smtClean="0">
                <a:latin typeface="Monotype Corsiva" pitchFamily="66" charset="0"/>
              </a:rPr>
              <a:t>. Н. </a:t>
            </a:r>
            <a:r>
              <a:rPr lang="ru-RU" dirty="0" err="1" smtClean="0">
                <a:latin typeface="Monotype Corsiva" pitchFamily="66" charset="0"/>
              </a:rPr>
              <a:t>Апухтина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Блок в театре.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Домашний театр Гамл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2501" y="0"/>
            <a:ext cx="3921499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14844" y="592933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Домашний театр Гамлет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857784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1898 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год,  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начало июня. </a:t>
            </a:r>
            <a:r>
              <a:rPr lang="ru-RU" dirty="0" smtClean="0">
                <a:latin typeface="Monotype Corsiva" pitchFamily="66" charset="0"/>
              </a:rPr>
              <a:t>Приезжает в </a:t>
            </a:r>
            <a:r>
              <a:rPr lang="ru-RU" dirty="0" err="1" smtClean="0">
                <a:latin typeface="Monotype Corsiva" pitchFamily="66" charset="0"/>
              </a:rPr>
              <a:t>Шахматово</a:t>
            </a:r>
            <a:r>
              <a:rPr lang="ru-RU" dirty="0" smtClean="0">
                <a:latin typeface="Monotype Corsiva" pitchFamily="66" charset="0"/>
              </a:rPr>
              <a:t>. С поручением отправляется в имение </a:t>
            </a:r>
            <a:r>
              <a:rPr lang="ru-RU" dirty="0" err="1" smtClean="0">
                <a:latin typeface="Monotype Corsiva" pitchFamily="66" charset="0"/>
              </a:rPr>
              <a:t>Боблово</a:t>
            </a:r>
            <a:r>
              <a:rPr lang="ru-RU" dirty="0" smtClean="0">
                <a:latin typeface="Monotype Corsiva" pitchFamily="66" charset="0"/>
              </a:rPr>
              <a:t>, принадлежащее семье Менделеевых, встречает Любовь Дмитриевну Менделееву (1881-1939), дочь Дмитрия Ивановича Менделеева (1834 - 1907).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горе от у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0611" y="0"/>
            <a:ext cx="4183389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Custom 1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CC8F31"/>
      </a:hlink>
      <a:folHlink>
        <a:srgbClr val="CC8F3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932</TotalTime>
  <Words>921</Words>
  <Application>Microsoft Office PowerPoint</Application>
  <PresentationFormat>Экран (4:3)</PresentationFormat>
  <Paragraphs>37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Биография Блока Александра Александровича  (1880 — 1921)</vt:lpstr>
      <vt:lpstr>Детство и семья.</vt:lpstr>
      <vt:lpstr>Родители писателя.</vt:lpstr>
      <vt:lpstr>Слайд 4</vt:lpstr>
      <vt:lpstr>Слайд 5</vt:lpstr>
      <vt:lpstr>Слайд 6</vt:lpstr>
      <vt:lpstr>Первая любовь Блока.</vt:lpstr>
      <vt:lpstr>Блок в театре.</vt:lpstr>
      <vt:lpstr>Слайд 9</vt:lpstr>
      <vt:lpstr>Слайд 10</vt:lpstr>
      <vt:lpstr>Слайд 11</vt:lpstr>
      <vt:lpstr>Слайд 12</vt:lpstr>
      <vt:lpstr>Слайд 13</vt:lpstr>
      <vt:lpstr>Слайд 14</vt:lpstr>
      <vt:lpstr>Фотография Александра Александровича Блока в саду Народного Дома, Петроград, 17 мая 1916 года.</vt:lpstr>
      <vt:lpstr>Слайд 16</vt:lpstr>
      <vt:lpstr>На военной службе в 1916г.</vt:lpstr>
      <vt:lpstr>Слайд 18</vt:lpstr>
      <vt:lpstr>Слайд 19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Марина</cp:lastModifiedBy>
  <cp:revision>103</cp:revision>
  <dcterms:created xsi:type="dcterms:W3CDTF">2009-09-21T12:36:23Z</dcterms:created>
  <dcterms:modified xsi:type="dcterms:W3CDTF">2020-03-26T13:38:04Z</dcterms:modified>
</cp:coreProperties>
</file>