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61" r:id="rId3"/>
    <p:sldId id="260" r:id="rId4"/>
    <p:sldId id="275" r:id="rId5"/>
    <p:sldId id="276" r:id="rId6"/>
    <p:sldId id="282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57" r:id="rId15"/>
    <p:sldId id="258" r:id="rId16"/>
    <p:sldId id="269" r:id="rId17"/>
    <p:sldId id="270" r:id="rId18"/>
    <p:sldId id="277" r:id="rId19"/>
    <p:sldId id="271" r:id="rId20"/>
    <p:sldId id="272" r:id="rId21"/>
    <p:sldId id="273" r:id="rId22"/>
    <p:sldId id="280" r:id="rId23"/>
    <p:sldId id="278" r:id="rId24"/>
    <p:sldId id="279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9" autoAdjust="0"/>
    <p:restoredTop sz="94660"/>
  </p:normalViewPr>
  <p:slideViewPr>
    <p:cSldViewPr>
      <p:cViewPr varScale="1">
        <p:scale>
          <a:sx n="105" d="100"/>
          <a:sy n="105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C6BC2E-32DF-48CB-B1BE-E1D7E1699B8F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A0FC02-87A9-4A86-BC87-5E2C0023D7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В поэме звучат интонации марша: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В очи бьется 	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Красный флаг.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Раздается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Мерный шаг.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Вот - проснется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Лютый враг. (гл.ll)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               Слышен городской романс. Он интересно обыгрывается: начало знакомое а дальше - пошел разгул: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Нe слышно шуму городского,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Над невской башней тишина,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И больше нет городового ­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Гуляй, ребята, без вина!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               Часто встречается частушечный мотив: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Запирайте етажи!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Нынче будут грабежи!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Отмыкайте погреба ­-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Гуляет нынче голытьба!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                Прямо процитирована революционная песня: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Вперед, вперед,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Рабочий народ!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                 Кроме того, в поэме бросаются в глаза лозунги: «Вся власть Учредитель­ному Собранию!», доносятся обрывки разговоров: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…И  у нас было собрание ...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... Вот в этом здании ...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ru-RU" altLang="ru-RU" sz="900" smtClean="0">
                <a:latin typeface="Arial" panose="020B0604020202020204" pitchFamily="34" charset="0"/>
              </a:rPr>
              <a:t>                 Вся эта разноголосица, какофония, треск выстрелов («Трах-тарарах­-тах-тах-тах!») сливаются в единое целое.</a:t>
            </a:r>
            <a:r>
              <a:rPr lang="ru-RU" altLang="ru-RU" sz="900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D1D0EC-4D8E-4DB3-8D3A-874C7272D502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A6CE6-F31D-4DA4-ADDE-82B344979AC4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BC4F7-83E6-4256-885B-F366C53BCF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169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B6FC-F602-4750-9384-1A504CD28275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001DF-BF45-4641-AECA-3951703754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3093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B1B8-93DD-4443-A512-086E87A89A11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3A6B5-48A1-4DA0-BEFA-85C6B0640A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86656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02CA-4017-4E45-B430-ACCF7267C2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3877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0674A-D787-481D-BFF6-AE22756C43DD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80288-366F-4F60-B497-2C492E0B70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40720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C7328-9A21-44E5-B4F6-BE82C6837791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4556-F2AB-47CF-BAFD-789FB1FBA5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0612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EC8B0-6F8B-40DE-8DD9-1CBAD3AC723B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FE135-A732-440F-8346-8053DB1BC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0915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03FD-6D0A-4DDA-88B7-AB6E59AC0AA2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4A17-F5E4-48C3-918D-B2022842B1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82652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D2F2-542D-43C0-A086-02E25EC054EE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5EB11-E155-405D-BC82-55071587BE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0906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BB15-CD14-4458-84A1-BC25C900DA83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1D64-FCEB-4D36-B513-FBBCCA46A4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0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F902-F053-47F2-8604-6F284C1E316A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A554-16F0-4507-A967-E1694CB20A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87057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0A80-BEF0-4FD0-99C9-F537F22B75B4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C72DD-6000-4F9A-9FA7-5F679F6669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7040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0A73E1-7006-4784-943E-59EE10D645A4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EA65EE8-0583-4936-9665-3E4FAD3790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548680"/>
            <a:ext cx="5256584" cy="2232248"/>
          </a:xfrm>
          <a:ln>
            <a:miter lim="800000"/>
            <a:headEnd/>
            <a:tailEnd/>
          </a:ln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9050">
                  <a:solidFill>
                    <a:schemeClr val="tx1"/>
                  </a:solidFill>
                </a:ln>
                <a:effectLst>
                  <a:reflection blurRad="6350" stA="50000" endA="300" endPos="50000" dist="29997" dir="5400000" sy="-100000" algn="bl" rotWithShape="0"/>
                </a:effectLst>
              </a:rPr>
              <a:t>Александр Блок</a:t>
            </a:r>
            <a:br>
              <a:rPr lang="ru-RU" sz="5400" b="1" dirty="0" smtClean="0">
                <a:ln w="19050">
                  <a:solidFill>
                    <a:schemeClr val="tx1"/>
                  </a:solidFill>
                </a:ln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ru-RU" sz="5400" b="1" dirty="0" smtClean="0">
                <a:ln w="19050">
                  <a:solidFill>
                    <a:schemeClr val="tx1"/>
                  </a:solidFill>
                </a:ln>
                <a:effectLst>
                  <a:reflection blurRad="6350" stA="50000" endA="300" endPos="50000" dist="29997" dir="5400000" sy="-100000" algn="bl" rotWithShape="0"/>
                </a:effectLst>
              </a:rPr>
              <a:t>поэма «Двенадцать»</a:t>
            </a:r>
            <a:endParaRPr lang="ru-RU" sz="5400" b="1" dirty="0">
              <a:ln w="19050">
                <a:solidFill>
                  <a:schemeClr val="tx1"/>
                </a:solidFill>
              </a:ln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4099" name="Picture 2" descr="E:\Глазина\blo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2211387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755650" y="4076700"/>
            <a:ext cx="58324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 i="1">
                <a:latin typeface="Arial" panose="020B0604020202020204" pitchFamily="34" charset="0"/>
              </a:rPr>
              <a:t>«Всем телом, всем сердцем, всем сознанием - слушайте Революцию!»       А. Блок.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idx="1"/>
          </p:nvPr>
        </p:nvSpPr>
        <p:spPr>
          <a:xfrm>
            <a:off x="611188" y="204788"/>
            <a:ext cx="8229600" cy="923925"/>
          </a:xfrm>
        </p:spPr>
        <p:txBody>
          <a:bodyPr anchor="ctr">
            <a:spAutoFit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 smtClean="0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Можно ли согласиться с тем, что Блок сатирически изображает старый мир? Какие художественные особенности использует автор в обрисовке старого мира?</a:t>
            </a:r>
            <a:endParaRPr lang="ru-RU" altLang="ru-RU" sz="1800" b="1" i="1" smtClean="0"/>
          </a:p>
        </p:txBody>
      </p:sp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323850" y="1125538"/>
            <a:ext cx="62642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Эпитеты</a:t>
            </a: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: длинные волосы, долгополый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ирония:</a:t>
            </a: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C00000"/>
                </a:solidFill>
                <a:cs typeface="Times New Roman" panose="02020603050405020304" pitchFamily="18" charset="0"/>
              </a:rPr>
              <a:t>“</a:t>
            </a: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что нынче невеселый товарищ поп?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cs typeface="Times New Roman" panose="02020603050405020304" pitchFamily="18" charset="0"/>
              </a:rPr>
              <a:t>“</a:t>
            </a: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Помнишь, как бывало,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Брюхом шел вперед,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крестом сияло брюхо на народ;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 u="sng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Просторечная лексика:</a:t>
            </a:r>
            <a:endParaRPr lang="ru-RU" altLang="ru-RU" sz="2000" b="1" u="sng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Поскользнулась и </a:t>
            </a:r>
            <a:r>
              <a:rPr lang="ru-RU" altLang="ru-RU" sz="2000" b="1">
                <a:solidFill>
                  <a:srgbClr val="C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бац - растянулась</a:t>
            </a:r>
            <a:endParaRPr lang="ru-RU" altLang="ru-RU" sz="2000" b="1">
              <a:solidFill>
                <a:srgbClr val="C00000"/>
              </a:solidFill>
            </a:endParaRPr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611188" y="3459163"/>
            <a:ext cx="8154987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Только ли старый мир изображается сатирически? Как Вы понимаете следующие строчки?</a:t>
            </a:r>
            <a:endParaRPr lang="ru-RU" altLang="ru-RU" sz="20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у нас было собрание </a:t>
            </a:r>
            <a:r>
              <a:rPr lang="ru-RU" altLang="ru-RU" sz="2000" b="1">
                <a:solidFill>
                  <a:srgbClr val="C00000"/>
                </a:solidFill>
                <a:cs typeface="Times New Roman" panose="02020603050405020304" pitchFamily="18" charset="0"/>
              </a:rPr>
              <a:t>…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Вот в этом здании </a:t>
            </a:r>
            <a:r>
              <a:rPr lang="ru-RU" altLang="ru-RU" sz="2000" b="1">
                <a:solidFill>
                  <a:srgbClr val="C00000"/>
                </a:solidFill>
                <a:cs typeface="Times New Roman" panose="02020603050405020304" pitchFamily="18" charset="0"/>
              </a:rPr>
              <a:t>…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cs typeface="Times New Roman" panose="02020603050405020304" pitchFamily="18" charset="0"/>
              </a:rPr>
              <a:t>…</a:t>
            </a: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Обсудили </a:t>
            </a:r>
            <a:r>
              <a:rPr lang="ru-RU" altLang="ru-RU" sz="2000" b="1">
                <a:solidFill>
                  <a:srgbClr val="C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Постановили:</a:t>
            </a:r>
            <a:b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время </a:t>
            </a:r>
            <a:r>
              <a:rPr lang="ru-RU" altLang="ru-RU" sz="2000" b="1">
                <a:solidFill>
                  <a:srgbClr val="C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десять, на ночь двадцать пять</a:t>
            </a:r>
            <a:r>
              <a:rPr lang="ru-RU" altLang="ru-RU" sz="2000" b="1">
                <a:solidFill>
                  <a:srgbClr val="C00000"/>
                </a:solidFill>
                <a:cs typeface="Times New Roman" panose="02020603050405020304" pitchFamily="18" charset="0"/>
              </a:rPr>
              <a:t>…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 меньше - ни с кого не брать</a:t>
            </a:r>
            <a:r>
              <a:rPr lang="ru-RU" altLang="ru-RU" sz="2000" b="1">
                <a:solidFill>
                  <a:srgbClr val="C00000"/>
                </a:solidFill>
                <a:cs typeface="Times New Roman" panose="02020603050405020304" pitchFamily="18" charset="0"/>
              </a:rPr>
              <a:t>…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(Это представительницы древнейшей профессии разрешают возникшие проблемы по примеру </a:t>
            </a:r>
            <a:r>
              <a:rPr lang="ru-RU" altLang="ru-RU" sz="1800" b="1">
                <a:solidFill>
                  <a:srgbClr val="000000"/>
                </a:solidFill>
                <a:cs typeface="Times New Roman" panose="02020603050405020304" pitchFamily="18" charset="0"/>
              </a:rPr>
              <a:t>“</a:t>
            </a:r>
            <a:r>
              <a:rPr lang="ru-RU" altLang="ru-RU" sz="18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строителей новой жизни</a:t>
            </a:r>
            <a:r>
              <a:rPr lang="ru-RU" altLang="ru-RU" sz="1800" b="1">
                <a:solidFill>
                  <a:srgbClr val="000000"/>
                </a:solidFill>
                <a:cs typeface="Times New Roman" panose="02020603050405020304" pitchFamily="18" charset="0"/>
              </a:rPr>
              <a:t>”</a:t>
            </a:r>
            <a:r>
              <a:rPr lang="ru-RU" altLang="ru-RU" sz="18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.)</a:t>
            </a:r>
            <a:endParaRPr lang="ru-RU" altLang="ru-RU" sz="1800" b="1"/>
          </a:p>
        </p:txBody>
      </p:sp>
      <p:pic>
        <p:nvPicPr>
          <p:cNvPr id="14341" name="Рисунок 1" descr="01[img-fotki.yandex.ru]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1075"/>
            <a:ext cx="1697038" cy="2374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525" y="549275"/>
            <a:ext cx="2962275" cy="7778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2 глава –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образ свободы без креста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5473700" cy="2736850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2000" b="1" dirty="0" smtClean="0"/>
              <a:t>Во 2 главе на авансцену </a:t>
            </a:r>
            <a:r>
              <a:rPr lang="ru-RU" sz="2000" b="1" i="1" dirty="0" smtClean="0"/>
              <a:t>выходят 12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1800" dirty="0" smtClean="0"/>
              <a:t>Значимость этого числа подчёркивается названием поэмы</a:t>
            </a: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sz="2000" b="1" i="1" dirty="0" smtClean="0"/>
              <a:t>Как они появляются в поэме?</a:t>
            </a:r>
            <a:r>
              <a:rPr lang="ru-RU" sz="2000" dirty="0" smtClean="0"/>
              <a:t>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 </a:t>
            </a:r>
            <a:r>
              <a:rPr lang="ru-RU" sz="2400" b="1" dirty="0" smtClean="0"/>
              <a:t>- </a:t>
            </a:r>
            <a:r>
              <a:rPr lang="ru-RU" sz="2400" dirty="0" smtClean="0"/>
              <a:t>на фоне многоголосия (обилие диалогов)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smtClean="0"/>
              <a:t>- </a:t>
            </a:r>
            <a:r>
              <a:rPr lang="ru-RU" sz="2400" dirty="0" smtClean="0"/>
              <a:t>чёткий маршевый ритм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- реплики анархического толка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9AB6F4-0673-418A-AE70-78C8EF44E175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28775"/>
            <a:ext cx="3335337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79388" y="2673350"/>
            <a:ext cx="51133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100">
                <a:solidFill>
                  <a:srgbClr val="000000"/>
                </a:solidFill>
                <a:cs typeface="Times New Roman" panose="02020603050405020304" pitchFamily="18" charset="0"/>
              </a:rPr>
              <a:t>…</a:t>
            </a:r>
            <a:r>
              <a:rPr lang="ru-RU" altLang="ru-RU" sz="18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идут двенадцать человек.</a:t>
            </a:r>
            <a:endParaRPr lang="ru-RU" altLang="ru-RU" sz="1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Винтовок черные ремни, </a:t>
            </a:r>
            <a:endParaRPr lang="ru-RU" altLang="ru-RU" sz="1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Кругом - огни, огни, огни</a:t>
            </a:r>
            <a:r>
              <a:rPr lang="ru-RU" altLang="ru-RU" sz="1800" b="1">
                <a:solidFill>
                  <a:srgbClr val="000000"/>
                </a:solidFill>
                <a:cs typeface="Times New Roman" panose="02020603050405020304" pitchFamily="18" charset="0"/>
              </a:rPr>
              <a:t>…</a:t>
            </a:r>
            <a:endParaRPr lang="ru-RU" altLang="ru-RU" sz="1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В зубах </a:t>
            </a:r>
            <a:r>
              <a:rPr lang="ru-RU" altLang="ru-RU" sz="1800" b="1">
                <a:solidFill>
                  <a:srgbClr val="000000"/>
                </a:solidFill>
                <a:cs typeface="Times New Roman" panose="02020603050405020304" pitchFamily="18" charset="0"/>
              </a:rPr>
              <a:t>–</a:t>
            </a:r>
            <a:r>
              <a:rPr lang="ru-RU" altLang="ru-RU" sz="18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цигарка, примят картуз, </a:t>
            </a:r>
            <a:endParaRPr lang="ru-RU" altLang="ru-RU" sz="1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спину б надо бубновый туз!</a:t>
            </a:r>
            <a:endParaRPr lang="ru-RU" altLang="ru-RU" sz="1800" b="1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Это городская беднота, бывшие каторжники. Их внешность олицетворяет духовный облик:</a:t>
            </a:r>
            <a:endParaRPr lang="ru-RU" altLang="ru-RU" sz="1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Свобода, свобода,</a:t>
            </a:r>
            <a:endParaRPr lang="ru-RU" altLang="ru-RU" sz="1800" b="1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Эх, эх без креста!</a:t>
            </a:r>
            <a:endParaRPr lang="ru-RU" altLang="ru-RU" sz="1800" b="1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Они безбожники, слишком ясно несут на себе следы той жизни, которую они прожили, жизнь, в которой ,чтобы уцелеть ,надо было стать такими.</a:t>
            </a:r>
            <a:endParaRPr lang="ru-RU" altLang="ru-RU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404813"/>
            <a:ext cx="4186238" cy="579278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u="sng" dirty="0" smtClean="0"/>
              <a:t>Реплики 2 главы: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Свобода, свобода,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/>
              <a:t>   Эх, эх, без креста!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/>
              <a:t>   Тра-та-та!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Холодно, товарищи, холодно!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Товарищ, винтовку держи, не трусь!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i="1" dirty="0" smtClean="0"/>
              <a:t>   </a:t>
            </a:r>
            <a:r>
              <a:rPr lang="ru-RU" i="1" dirty="0" err="1" smtClean="0"/>
              <a:t>Пальнём-ка</a:t>
            </a:r>
            <a:r>
              <a:rPr lang="ru-RU" i="1" dirty="0" smtClean="0"/>
              <a:t> пулей в Святую Русь…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Эх, эх, без креста!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356100" y="188913"/>
            <a:ext cx="44640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u="sng"/>
              <a:t>Лозунги :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i="1"/>
              <a:t>Вперёд, вперёд, вперёд,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i="1"/>
              <a:t>      Рабочий народ! (6)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i="1"/>
              <a:t>  </a:t>
            </a:r>
            <a:endParaRPr lang="ru-RU" altLang="ru-RU" sz="2400"/>
          </a:p>
          <a:p>
            <a:pPr eaLnBrk="1" hangingPunct="1">
              <a:spcBef>
                <a:spcPct val="0"/>
              </a:spcBef>
            </a:pPr>
            <a:r>
              <a:rPr lang="ru-RU" altLang="ru-RU" sz="2400" i="1"/>
              <a:t>       Товарищ! Гляди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i="1"/>
              <a:t>          В оба! (10)</a:t>
            </a:r>
            <a:r>
              <a:rPr lang="ru-RU" altLang="ru-RU" sz="2400" b="1"/>
              <a:t> </a:t>
            </a:r>
            <a:endParaRPr lang="ru-RU" altLang="ru-RU" sz="2400"/>
          </a:p>
          <a:p>
            <a:pPr eaLnBrk="1" hangingPunct="1">
              <a:spcBef>
                <a:spcPct val="0"/>
              </a:spcBef>
            </a:pPr>
            <a:r>
              <a:rPr lang="ru-RU" altLang="ru-RU" sz="2400" i="1"/>
              <a:t> Революционный держите шаг!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i="1"/>
              <a:t>Неугомонный не дремлет враг! (2)</a:t>
            </a:r>
            <a:endParaRPr lang="ru-RU" altLang="ru-RU" sz="2400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i="1"/>
              <a:t> </a:t>
            </a:r>
            <a:endParaRPr lang="ru-RU" altLang="ru-RU" sz="2400"/>
          </a:p>
        </p:txBody>
      </p:sp>
      <p:pic>
        <p:nvPicPr>
          <p:cNvPr id="16388" name="Рисунок 1" descr="07[img-fotki.yandex.ru]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73463"/>
            <a:ext cx="2159000" cy="3021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говорится о них как о потенциальных </a:t>
            </a:r>
            <a:r>
              <a:rPr lang="ru-RU" altLang="ru-RU" u="sng" smtClean="0"/>
              <a:t>каторжниках</a:t>
            </a:r>
            <a:r>
              <a:rPr lang="ru-RU" altLang="ru-RU" smtClean="0"/>
              <a:t> . Их облик и повадки непривычны и даже отпугивают. «Словеса» изобилуют грубым просторечием и руганью, мысли и побуждения низменны: не без зависти говорят 12 о своём былом товарище, удачливом в житейских и любовных делах Ваньке. Новый мир, как и старый, не идеализирует. Не выпрямляет, не идеализирует своих героев.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ln w="19050">
                  <a:solidFill>
                    <a:schemeClr val="tx1"/>
                  </a:solidFill>
                </a:ln>
                <a:effectLst>
                  <a:reflection blurRad="6350" stA="50000" endA="300" endPos="50000" dist="29997" dir="5400000" sy="-100000" algn="bl" rotWithShape="0"/>
                </a:effectLst>
              </a:rPr>
              <a:t>3 глава- солдатские частушки</a:t>
            </a:r>
            <a:endParaRPr lang="ru-RU" sz="2800" b="1" dirty="0">
              <a:ln w="19050">
                <a:solidFill>
                  <a:schemeClr val="tx1"/>
                </a:solidFill>
              </a:ln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18435" name="Подзаголовок 2"/>
          <p:cNvSpPr>
            <a:spLocks noGrp="1"/>
          </p:cNvSpPr>
          <p:nvPr>
            <p:ph idx="1"/>
          </p:nvPr>
        </p:nvSpPr>
        <p:spPr>
          <a:xfrm>
            <a:off x="323850" y="908050"/>
            <a:ext cx="5049838" cy="4525963"/>
          </a:xfrm>
        </p:spPr>
        <p:txBody>
          <a:bodyPr/>
          <a:lstStyle/>
          <a:p>
            <a:pPr algn="ctr" eaLnBrk="1" hangingPunct="1"/>
            <a:r>
              <a:rPr lang="ru-RU" altLang="ru-RU" sz="2400" b="1" smtClean="0"/>
              <a:t>это внутренний, психологический портрет «товарищей», их коллективное сознание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b="1" smtClean="0"/>
              <a:t>(«наши», «мы»). </a:t>
            </a:r>
          </a:p>
          <a:p>
            <a:pPr algn="ctr" eaLnBrk="1" hangingPunct="1"/>
            <a:r>
              <a:rPr lang="ru-RU" altLang="ru-RU" sz="2400" b="1" smtClean="0"/>
              <a:t>Но это и размышление Блока о необходимости преодоления противоречия между внешним и внутренним. Чтобы революция оправдалась, мало спалить буржуев мировым пожаром. Надо, чтобы этот пожар был в крови. Но по старой привычке за благословением на этот шаг они обращаются к Господу.</a:t>
            </a:r>
          </a:p>
        </p:txBody>
      </p:sp>
      <p:pic>
        <p:nvPicPr>
          <p:cNvPr id="18436" name="Рисунок 2" descr="06[img-fotki.yandex.ru]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3200400" cy="4535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4392613" cy="633413"/>
          </a:xfrm>
        </p:spPr>
        <p:txBody>
          <a:bodyPr/>
          <a:lstStyle/>
          <a:p>
            <a:pPr algn="l" eaLnBrk="1" hangingPunct="1"/>
            <a:r>
              <a:rPr lang="ru-RU" altLang="ru-RU" sz="2800" b="1" smtClean="0"/>
              <a:t>4-7 главы – история Катьки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50825" y="908050"/>
            <a:ext cx="5699125" cy="521811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что убили Катьку? В чем ее вина?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Фактически Катька является невинной жертвой: даже если считать, что ее вина перед революцией в том, что раньше она проводила ночки с красноармейцем Петрухой, а теперь с буржуем Ванькой, то не слишком ли сурово за такую вину наказание? – убийство без суда и следствия, а потом глумление над трупом?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Катька где? – Мертва, мертва! –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Простреленная голова!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Катька, рада?- ни гу-гу…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Лежи ты, падаль, на снегу!”</a:t>
            </a:r>
          </a:p>
          <a:p>
            <a:pPr eaLnBrk="1" hangingPunct="1"/>
            <a:endParaRPr lang="ru-RU" altLang="ru-RU" i="1" smtClean="0"/>
          </a:p>
        </p:txBody>
      </p:sp>
      <p:pic>
        <p:nvPicPr>
          <p:cNvPr id="19460" name="Picture 4" descr="Анненков ил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3038475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 descr="C:\Documents and Settings\User\Мои документы\Мои рисунки\12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429000"/>
            <a:ext cx="2792412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18716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Обратите внимание на нравственную оценку совершенного поступка.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Петруха переживает потому, что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“Эту девку … любил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Ночки черные, хмельные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                                 с этой девкой проводил”.                   </a:t>
            </a:r>
            <a:r>
              <a:rPr lang="ru-RU" altLang="ru-RU" sz="2000" b="1" u="sng" smtClean="0"/>
              <a:t>7 глава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Но переживания Петрухи лишены нравственной основы. Его товарищи не переживают вовсе: в их системе ценностей то, что они совершили, является поступком обыденным, не заслуживающим переживания.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Их “сочувствие” Петрухи весьма своеобразно: в оказании моральной поддержки они пытаются обратить Петьку к великой идее революции: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rgbClr val="C00000"/>
                </a:solidFill>
              </a:rPr>
              <a:t>“Что ты, Петька, баба что ль…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rgbClr val="C00000"/>
                </a:solidFill>
              </a:rPr>
              <a:t>Поддержи свою осанку!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rgbClr val="C00000"/>
                </a:solidFill>
              </a:rPr>
              <a:t>Над собой держи контроль!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rgbClr val="C00000"/>
                </a:solidFill>
              </a:rPr>
              <a:t>Не такое нынче время,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rgbClr val="C00000"/>
                </a:solidFill>
              </a:rPr>
              <a:t>Чтобы нянчиться с тобой!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rgbClr val="C00000"/>
                </a:solidFill>
              </a:rPr>
              <a:t>Потяжеле будет время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rgbClr val="C00000"/>
                </a:solidFill>
              </a:rPr>
              <a:t>Нам, товарищ дорогой!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20483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08500"/>
            <a:ext cx="252412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Художник 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37063"/>
            <a:ext cx="190500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8 глава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ru-RU" altLang="ru-RU" sz="2000" b="1" smtClean="0"/>
              <a:t>В 8 главке пустота души героя толкает его на вакханалию. «Скучно» – абсолютная внутренняя пустота. Когда нет духовного и душевного «содержания</a:t>
            </a:r>
            <a:r>
              <a:rPr lang="ru-RU" altLang="ru-RU" sz="2000" b="1" i="1" smtClean="0"/>
              <a:t>» своей</a:t>
            </a:r>
            <a:r>
              <a:rPr lang="ru-RU" altLang="ru-RU" sz="2000" b="1" smtClean="0"/>
              <a:t> жизни, то и </a:t>
            </a:r>
            <a:r>
              <a:rPr lang="ru-RU" altLang="ru-RU" sz="2000" b="1" i="1" smtClean="0"/>
              <a:t>чужая</a:t>
            </a:r>
            <a:r>
              <a:rPr lang="ru-RU" altLang="ru-RU" sz="2000" b="1" smtClean="0"/>
              <a:t> ничего не стоит. Эгоизм революционного своеволия социально направлен в «етажи», к буржуям.</a:t>
            </a:r>
          </a:p>
          <a:p>
            <a:pPr eaLnBrk="1" hangingPunct="1"/>
            <a:r>
              <a:rPr lang="ru-RU" altLang="ru-RU" sz="2000" b="1" smtClean="0"/>
              <a:t>	Однако кровное возмездие не принесло удовлетворения Петрухе. Нельзя заполнить пустую душу чужой кровью, и поэтому герой остается в прежнем состоянии. Композиционно главка закольцована словом «Скучно!»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827088" y="4581525"/>
            <a:ext cx="457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8 строк создают жуткую картину бездуховности: явлениями одного порядка предстают и семечки лущит, и темечко почесать, и ножичком полоснуть.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1509" name="Picture 4" descr="Художник Ю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89363"/>
            <a:ext cx="26638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9 глава-буржуй на перекрестке сравнивается с голодным псом </a:t>
            </a:r>
          </a:p>
        </p:txBody>
      </p:sp>
      <p:sp>
        <p:nvSpPr>
          <p:cNvPr id="4" name="Text Box 5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3292475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ru-RU" altLang="ru-RU" sz="2800" b="1" smtClean="0">
                <a:solidFill>
                  <a:srgbClr val="C00000"/>
                </a:solidFill>
              </a:rPr>
              <a:t>Начало главы – романс о декабристах.</a:t>
            </a:r>
            <a:endParaRPr lang="ru-RU" altLang="ru-RU" sz="2800" b="1" i="1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i="1" smtClean="0"/>
              <a:t>Случайно ли образ буржуя дан на перекрестке? Что такое перекресток? Только ли 4 дороги, ли это еще и крест? Может ли хоть одна из дорог привести в ту жизнь, где он станет самим собой?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000" b="1" i="1" smtClean="0"/>
              <a:t> Как вы понимаете образ «человек-вопрос»? К кому обращается этот вопрос? Можно ли на него ответить? Кто мог бы на него ответить? Почему человек-вопрос застыл там, где находится сердце распятого Христа? </a:t>
            </a:r>
          </a:p>
        </p:txBody>
      </p:sp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611188" y="4797425"/>
            <a:ext cx="8064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В 9 главе Блок рисует страшную по своей безысходности картину страданий человека, обреченного на гибель не в силу каких-то личных качеств, а потому, что мир, в котором он мог бы быть человеком разрушен теми самыми «двенадцатью», которые продолжают свое победное шествие «Гуляй, ребята, без вина!».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10 глава-вьюга усиливается… </a:t>
            </a:r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Перекресток заметает пурга , и в этой тупиковой ситуации Петруха, смущенный предложением буржуя, пытается опереться на прежние, привычные ценности: «Ох, пурга какая, спасе!» Спас – Спаситель – другое имя Иисуса Христа.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smtClean="0"/>
              <a:t>     	</a:t>
            </a:r>
            <a:r>
              <a:rPr lang="ru-RU" altLang="ru-RU" sz="2000" b="1" smtClean="0"/>
              <a:t>«Товарищи» Петрухе возражают: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smtClean="0"/>
              <a:t>           		</a:t>
            </a:r>
            <a:r>
              <a:rPr lang="ru-RU" altLang="ru-RU" sz="2000" b="1" smtClean="0">
                <a:solidFill>
                  <a:srgbClr val="C00000"/>
                </a:solidFill>
              </a:rPr>
              <a:t>- Петька! Эй, не завирайся!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           		От чего тебя упас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           		Золотой иконостас?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           		Бессознательный ты, право,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           		Рассуди, подумай здраво –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           		Али руки не в крови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           		Из-за Катькиной любви?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23556" name="Picture 4" descr="{A1839AB5-7ED2-486E-A67B-FC69DFEFA474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89363"/>
            <a:ext cx="3308350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Время создания поэмы</a:t>
            </a:r>
            <a:endParaRPr lang="ru-RU" dirty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79388" y="4868863"/>
            <a:ext cx="3744912" cy="1512887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800" b="1" smtClean="0"/>
              <a:t>В январе 1918 г. по горячим следам событий, которые потрясли мир. Начал    8 января, перерыв, дописал 17 и 28 января.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5E05C2-D4B4-463A-8794-AAAD1D55B42A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323850" y="1052513"/>
            <a:ext cx="8424863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b="1"/>
              <a:t>Поэма «Двенадцать» навеяна революционными событиями: последние месяцы 1917 и январь 1918г. были неделями апокалипсическими – Брестский мир, красный террор, начало Гражданской войны, обстрел Кремля, погромы и самосуды, поджоги усадеб и убийства помещиков, слух о поджоге Михайловского и родного Шахматово.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b="1"/>
              <a:t>Поэма, написанная менее чем за месяц, на высшем взлете творческих сил, остается памятником кратчайшей эпохи первых недель революции 1917 года. Закончив ее, Блок сказал: </a:t>
            </a:r>
            <a:r>
              <a:rPr lang="ru-RU" altLang="ru-RU" sz="2800" b="1" u="sng"/>
              <a:t>«Сегодня я – гений».</a:t>
            </a:r>
          </a:p>
        </p:txBody>
      </p:sp>
      <p:pic>
        <p:nvPicPr>
          <p:cNvPr id="5126" name="Рисунок 1" descr="Обложка[img-fotki.yandex.ru]"/>
          <p:cNvPicPr>
            <a:picLocks noGrp="1" noChangeAspect="1"/>
          </p:cNvPicPr>
          <p:nvPr isPhoto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903788"/>
            <a:ext cx="140493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7463" cy="490537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11 глава 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68313" y="765175"/>
            <a:ext cx="8229600" cy="53609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Первая строфа утверждает свершившееся: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smtClean="0"/>
              <a:t>             		</a:t>
            </a:r>
            <a:r>
              <a:rPr lang="ru-RU" altLang="ru-RU" sz="2000" b="1" smtClean="0">
                <a:solidFill>
                  <a:srgbClr val="C00000"/>
                </a:solidFill>
              </a:rPr>
              <a:t>И идут без имени святого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             		Все двенадцать  вдаль…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000" smtClean="0"/>
              <a:t>      	</a:t>
            </a:r>
            <a:r>
              <a:rPr lang="ru-RU" altLang="ru-RU" sz="2000" b="1" smtClean="0"/>
              <a:t>Обратим внимание на слово </a:t>
            </a:r>
            <a:r>
              <a:rPr lang="ru-RU" altLang="ru-RU" sz="2000" b="1" i="1" smtClean="0"/>
              <a:t>«все».</a:t>
            </a:r>
            <a:r>
              <a:rPr lang="ru-RU" altLang="ru-RU" sz="2000" b="1" smtClean="0"/>
              <a:t> Они обрели единство, которое символизировано  маршевым музыкальным ритмом. В этот момент внешние стихии утрачивают свою власть – «И вьюга пылит им в очи», – но движение вперед продолжается.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smtClean="0"/>
              <a:t>      	</a:t>
            </a:r>
            <a:r>
              <a:rPr lang="ru-RU" altLang="ru-RU" sz="2000" b="1" smtClean="0"/>
              <a:t>К концу поэмы меняется и едва ли не окольцовывает ее мотив движения. Сопоставим три словосочетания: «Идут двенадцать человек»; «Идут без имени святого»; «Вдаль идут державным шагом». Изменилось внутреннее содержание движения? Безусловно. Державность – это исполнение государственной миссии. В этом исполнении они осознают свое предназначение.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smtClean="0"/>
              <a:t>      	Выполнила революция свою задачу – «переделать все»? Да. Такой Блок ее «услышал» в январе 1918 года. А в реальности? В реальности она была более страшной, кровавой и сложной. Блок это скоро поймет: музыка звучать перестанет</a:t>
            </a:r>
            <a:r>
              <a:rPr lang="ru-RU" altLang="ru-RU" b="1" smtClean="0"/>
              <a:t>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08625" y="404813"/>
            <a:ext cx="33131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400" b="1" i="1">
                <a:latin typeface="Arial" panose="020B0604020202020204" pitchFamily="34" charset="0"/>
              </a:rPr>
              <a:t>- Почему эта строфа отделена от предыдущей и последующих многоточием? Значит ли это, что Блок придает ей особое значение?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12 глава</a:t>
            </a: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38163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В завершающей главе командные слова и интонации. «Товарищи» вступают в свои права и от слов переходят к «делу». Сюжет поэмы завершаются кровавой строфой: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             		        Трах-тах-тах!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                     	        Трах-тах-тах…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smtClean="0"/>
              <a:t>	И многоточием, говорящем о продолжении кровопролития. Убив Катьку, они осознали свое право безнаказанно убивать других… Вот с  этого-то момента и начинается реальная революция.</a:t>
            </a:r>
          </a:p>
          <a:p>
            <a:pPr eaLnBrk="1" hangingPunct="1"/>
            <a:endParaRPr lang="ru-RU" altLang="ru-RU" smtClean="0"/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1331913" y="4652963"/>
            <a:ext cx="61928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Картина, нарисованная в последней главе, - двенадцать красноармейцев и позади голодный пес, олицетворение старого мира. Блок понимал, что прошлое и будущее на таких крутых поворотах истории, как революция, неразрывно связаны между собой.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3960812" cy="489585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smtClean="0"/>
              <a:t>Последняя строфа, завершающая поэму, многосмысленна.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smtClean="0"/>
              <a:t>Во-первых, начавшись с отголоска маршевой интонации, она почти мгновенно  ее утрачивает, и возникает напевная, молитвенная мелодия, личная мелодия Блока, возвращающая нас  к его циклам «Снежная маска», «Фаина».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smtClean="0"/>
              <a:t>Во-вторых, поэт в образах-символах высказал свое понимание исторического движения человечества: от «позади» к «впереди». Схематично его 	следует представить так: 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altLang="ru-RU" sz="2000" b="1" smtClean="0"/>
              <a:t>		П       12       И.Х.</a:t>
            </a:r>
          </a:p>
          <a:p>
            <a:endParaRPr lang="ru-RU" altLang="ru-RU" sz="2000" b="1" smtClean="0"/>
          </a:p>
        </p:txBody>
      </p:sp>
      <p:pic>
        <p:nvPicPr>
          <p:cNvPr id="26627" name="Picture 6" descr="В белом венчике из ро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0350"/>
            <a:ext cx="2698750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4140200" y="3933825"/>
            <a:ext cx="4752975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600" b="1" u="sng">
                <a:latin typeface="Arial" panose="020B0604020202020204" pitchFamily="34" charset="0"/>
              </a:rPr>
              <a:t>«</a:t>
            </a:r>
            <a:r>
              <a:rPr lang="ru-RU" altLang="ru-RU" sz="1600" b="1" u="sng">
                <a:latin typeface="Times New Roman" panose="02020603050405020304" pitchFamily="18" charset="0"/>
              </a:rPr>
              <a:t>П</a:t>
            </a:r>
            <a:r>
              <a:rPr lang="ru-RU" altLang="ru-RU" sz="1600" b="1" u="sng">
                <a:latin typeface="Arial" panose="020B0604020202020204" pitchFamily="34" charset="0"/>
              </a:rPr>
              <a:t>»</a:t>
            </a:r>
            <a:r>
              <a:rPr lang="ru-RU" altLang="ru-RU" sz="1600" b="1">
                <a:latin typeface="Times New Roman" panose="02020603050405020304" pitchFamily="18" charset="0"/>
              </a:rPr>
              <a:t> обозначает пса, прошлое во всех его проявлениях; дьявольское начало;  </a:t>
            </a:r>
            <a:r>
              <a:rPr lang="ru-RU" altLang="ru-RU" sz="1600" b="1" u="sng">
                <a:latin typeface="Times New Roman" panose="02020603050405020304" pitchFamily="18" charset="0"/>
              </a:rPr>
              <a:t>двенадцать </a:t>
            </a:r>
            <a:r>
              <a:rPr lang="ru-RU" altLang="ru-RU" sz="1600" b="1">
                <a:latin typeface="Times New Roman" panose="02020603050405020304" pitchFamily="18" charset="0"/>
              </a:rPr>
              <a:t>символизирует человечество, движущееся к Истине, Красоте, Добродетели, которые олицетворяются в христианстве </a:t>
            </a:r>
            <a:r>
              <a:rPr lang="ru-RU" altLang="ru-RU" sz="1600" b="1" u="sng">
                <a:latin typeface="Times New Roman" panose="02020603050405020304" pitchFamily="18" charset="0"/>
              </a:rPr>
              <a:t>Иисусом Христом. </a:t>
            </a:r>
            <a:r>
              <a:rPr lang="ru-RU" altLang="ru-RU" sz="1600" b="1">
                <a:latin typeface="Times New Roman" panose="02020603050405020304" pitchFamily="18" charset="0"/>
              </a:rPr>
              <a:t>Пес и Христос </a:t>
            </a:r>
            <a:r>
              <a:rPr lang="ru-RU" altLang="ru-RU" sz="1600" b="1">
                <a:latin typeface="Arial" panose="020B0604020202020204" pitchFamily="34" charset="0"/>
              </a:rPr>
              <a:t>–</a:t>
            </a:r>
            <a:r>
              <a:rPr lang="ru-RU" altLang="ru-RU" sz="1600" b="1">
                <a:latin typeface="Times New Roman" panose="02020603050405020304" pitchFamily="18" charset="0"/>
              </a:rPr>
              <a:t> рифмуются. Если есть добро, то есть и зло. Но если </a:t>
            </a:r>
            <a:r>
              <a:rPr lang="ru-RU" altLang="ru-RU" sz="1600" b="1">
                <a:latin typeface="Arial" panose="020B0604020202020204" pitchFamily="34" charset="0"/>
              </a:rPr>
              <a:t>«</a:t>
            </a:r>
            <a:r>
              <a:rPr lang="ru-RU" altLang="ru-RU" sz="1600" b="1">
                <a:latin typeface="Times New Roman" panose="02020603050405020304" pitchFamily="18" charset="0"/>
              </a:rPr>
              <a:t>Пес</a:t>
            </a:r>
            <a:r>
              <a:rPr lang="ru-RU" altLang="ru-RU" sz="1600" b="1">
                <a:latin typeface="Arial" panose="020B0604020202020204" pitchFamily="34" charset="0"/>
              </a:rPr>
              <a:t>»</a:t>
            </a:r>
            <a:r>
              <a:rPr lang="ru-RU" altLang="ru-RU" sz="1600" b="1">
                <a:latin typeface="Times New Roman" panose="02020603050405020304" pitchFamily="18" charset="0"/>
              </a:rPr>
              <a:t> в композиции строфы поставлен рядом с идущими, то от Христа они отдалены громадным расстоянием </a:t>
            </a:r>
            <a:r>
              <a:rPr lang="ru-RU" altLang="ru-RU" sz="1600" b="1">
                <a:latin typeface="Arial" panose="020B0604020202020204" pitchFamily="34" charset="0"/>
              </a:rPr>
              <a:t>–</a:t>
            </a:r>
            <a:r>
              <a:rPr lang="ru-RU" altLang="ru-RU" sz="1600" b="1">
                <a:latin typeface="Times New Roman" panose="02020603050405020304" pitchFamily="18" charset="0"/>
              </a:rPr>
              <a:t> в двадцать значимых слов! Дойдут ли они до Него?</a:t>
            </a:r>
            <a:endParaRPr lang="ru-RU" altLang="ru-RU" sz="16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292725" y="692150"/>
            <a:ext cx="3116263" cy="419100"/>
          </a:xfrm>
        </p:spPr>
        <p:txBody>
          <a:bodyPr/>
          <a:lstStyle/>
          <a:p>
            <a:r>
              <a:rPr lang="ru-RU" altLang="ru-RU" sz="2400" smtClean="0"/>
              <a:t>Случайно ли появление Христа в последней главе?</a:t>
            </a: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250825" y="260350"/>
            <a:ext cx="5184775" cy="586581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smtClean="0"/>
              <a:t>Появление Христа нельзя считать неожиданным: начиная с первой строфы образ Творца постоянно присутствует в поэме. Вспомним, что изначально христианство- религия обездоленных, стремящихся к лучшей судьбе. Возможно, Христос в финале поэмы потому берет в руки кровавый флаг и оказывается с теми, кому он не нужен, что Он не волен в самом себе, ибо не вправе оставить слабое и несовершенное творение- человека – наедине с тем миром злобы, который этим же человеком и создан… Ибо если Он с ними, то есть пусть ничтожная, но все же надежда на то, что смута и тьма в душах людских уступят миру света, добра… Без Него такой надежды быть не может. Наверное поэтому поэма заканчивается все-таки белым : «</a:t>
            </a:r>
            <a:r>
              <a:rPr lang="ru-RU" altLang="ru-RU" sz="2000" b="1" i="1" smtClean="0"/>
              <a:t>В белом венчике…»</a:t>
            </a:r>
            <a:endParaRPr lang="ru-RU" altLang="ru-RU" sz="2000" b="1" smtClean="0"/>
          </a:p>
        </p:txBody>
      </p:sp>
      <p:pic>
        <p:nvPicPr>
          <p:cNvPr id="27652" name="Picture 7" descr="сканирование0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"/>
          <a:stretch>
            <a:fillRect/>
          </a:stretch>
        </p:blipFill>
        <p:spPr bwMode="auto">
          <a:xfrm>
            <a:off x="5580063" y="1557338"/>
            <a:ext cx="3268662" cy="41036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/>
              <a:t>Какое значение имеет образ Христа в поэме?</a:t>
            </a:r>
            <a:r>
              <a:rPr lang="ru-RU" altLang="ru-RU" b="1" smtClean="0">
                <a:solidFill>
                  <a:srgbClr val="FF5050"/>
                </a:solidFill>
              </a:rPr>
              <a:t/>
            </a:r>
            <a:br>
              <a:rPr lang="ru-RU" altLang="ru-RU" b="1" smtClean="0">
                <a:solidFill>
                  <a:srgbClr val="FF5050"/>
                </a:solidFill>
              </a:rPr>
            </a:br>
            <a:endParaRPr lang="ru-RU" alt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57200" y="981075"/>
            <a:ext cx="4402138" cy="5145088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400" b="1" smtClean="0"/>
              <a:t>Одни воспринимают образ  Христа как попытку освятить дело революции, Появление Христа может быть залогом света, символ лучшего, справедливости, Любви, знак веры. Он и «от пули невредим», и он мертвый – «в белом венчике из роз». «Двенадцать стреляют в него, пусть и «невидимого».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400" b="1" smtClean="0"/>
              <a:t>Другие воспринимают этот образ как кощунство</a:t>
            </a:r>
            <a:endParaRPr lang="ru-RU" altLang="ru-RU" sz="2400" smtClean="0"/>
          </a:p>
        </p:txBody>
      </p:sp>
      <p:pic>
        <p:nvPicPr>
          <p:cNvPr id="28676" name="Picture 2" descr="C:\Documents and Settings\User\Мои документы\Мои рисунки\no22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68413"/>
            <a:ext cx="3659188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3708400" y="620713"/>
            <a:ext cx="5256213" cy="550545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000" b="1" smtClean="0"/>
              <a:t>Христос упомянут в поэме несколько раз. «Господи, благослови!» - восклицают революционеры, не верящие в Бога, но призывающие его благословить раздуваемый ими «мировой пожар». К Спасителю обращается и Петруха: « Ой, пурга какая, Спасе». И уже в заключительном эпизоде – явление Христа с кровавым флагом в руке. Эта концовка не давала покоя и самому Блоку: «Чем больше я вглядывался, тем явственнее я видел Христа. И тогда же я записал у себя: к сожалению, именно Христос». Но Блок писал и том, что с красногвардейцами должен идти не Христос, а Другой. Кто же все-таки появляется в конце поэмы? </a:t>
            </a:r>
          </a:p>
          <a:p>
            <a:endParaRPr lang="ru-RU" altLang="ru-RU" smtClean="0"/>
          </a:p>
        </p:txBody>
      </p:sp>
      <p:pic>
        <p:nvPicPr>
          <p:cNvPr id="29699" name="Picture 4" descr="сканирование0001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3076575" cy="46815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8229600" cy="647700"/>
          </a:xfrm>
        </p:spPr>
        <p:txBody>
          <a:bodyPr/>
          <a:lstStyle/>
          <a:p>
            <a:r>
              <a:rPr lang="ru-RU" altLang="ru-RU" sz="2000" smtClean="0">
                <a:latin typeface="Arial Black" panose="020B0A04020102020204" pitchFamily="34" charset="0"/>
              </a:rPr>
              <a:t>Кто там машет красным флагом?</a:t>
            </a:r>
            <a:r>
              <a:rPr lang="ru-RU" altLang="ru-RU" smtClean="0">
                <a:solidFill>
                  <a:srgbClr val="FF3300"/>
                </a:solidFill>
                <a:latin typeface="Arial Black" panose="020B0A04020102020204" pitchFamily="34" charset="0"/>
              </a:rPr>
              <a:t/>
            </a:r>
            <a:br>
              <a:rPr lang="ru-RU" altLang="ru-RU" smtClean="0">
                <a:solidFill>
                  <a:srgbClr val="FF3300"/>
                </a:solidFill>
                <a:latin typeface="Arial Black" panose="020B0A04020102020204" pitchFamily="34" charset="0"/>
              </a:rPr>
            </a:br>
            <a:endParaRPr lang="ru-RU" alt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179388" y="692150"/>
            <a:ext cx="5184775" cy="543401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400" b="1" smtClean="0"/>
              <a:t>По-разному трактуется этот образ. М. Волошин, например, считал, что Христос преследуется красногвардейцами. И это преследование заканчивается стрельбой по нему. Можно предположить и другое: Христос здесь Спаситель грешных душ людей, заблудившихся в политическом мраке. Они не ведают, что творят. Вернуть их к Богу – назначение Христа. Как же тогда объяснить красный флаг в руке Христа?</a:t>
            </a:r>
          </a:p>
          <a:p>
            <a:endParaRPr lang="ru-RU" altLang="ru-RU" smtClean="0"/>
          </a:p>
        </p:txBody>
      </p:sp>
      <p:pic>
        <p:nvPicPr>
          <p:cNvPr id="30724" name="Picture 5" descr="Дв фл ру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0713"/>
            <a:ext cx="352266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Прямоугольник 4"/>
          <p:cNvSpPr>
            <a:spLocks noChangeArrowheads="1"/>
          </p:cNvSpPr>
          <p:nvPr/>
        </p:nvSpPr>
        <p:spPr bwMode="auto">
          <a:xfrm>
            <a:off x="5327650" y="3933825"/>
            <a:ext cx="38163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latin typeface="Arial" panose="020B0604020202020204" pitchFamily="34" charset="0"/>
              </a:rPr>
              <a:t>Блок по этому поводу высказывался неопределенно: «Христос с флагом – это ведь – «и так и не так». Поэт сказал все, что мог. В те январские дни ему казалось, что стихия революции созидательна, а она оказалась разрушительной.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250825" y="404813"/>
            <a:ext cx="4392613" cy="572135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z="2400" smtClean="0"/>
              <a:t>Какой бы ни хотел Блок видеть революцию, изобразил он ее объективно, следуя своему призыву «всем телом, всем сердцем, всем сознанием – слушайте революцию». Он услышал ее в январе 1917 и в январе же понял ее и… замолчал. Лишь однажды еще, 11 февраля 1921 года прозвучали его новые стихи «Пушкинскому дому» – стихи тому, кто был для Блока воплощением России духа ее народа. 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sz="2400" smtClean="0"/>
          </a:p>
        </p:txBody>
      </p:sp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5364163" y="765175"/>
            <a:ext cx="34194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«Нет. Пушкина убила не пуля Дантеса, - скажет Блок, - его убило отсутствие воздуха, у него отняли тайную свободу».</a:t>
            </a:r>
            <a:br>
              <a:rPr lang="ru-RU" altLang="ru-RU" sz="2400">
                <a:latin typeface="Arial" panose="020B0604020202020204" pitchFamily="34" charset="0"/>
              </a:rPr>
            </a:br>
            <a:r>
              <a:rPr lang="ru-RU" altLang="ru-RU" sz="2400">
                <a:latin typeface="Arial" panose="020B0604020202020204" pitchFamily="34" charset="0"/>
              </a:rPr>
              <a:t>«Отсутствие воздуха» убило и Блока.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2"/>
          <p:cNvSpPr>
            <a:spLocks noGrp="1"/>
          </p:cNvSpPr>
          <p:nvPr>
            <p:ph idx="1"/>
          </p:nvPr>
        </p:nvSpPr>
        <p:spPr>
          <a:xfrm>
            <a:off x="250825" y="549275"/>
            <a:ext cx="4681538" cy="557688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ru-RU" smtClean="0">
                <a:latin typeface="Arial Black" panose="020B0A04020102020204" pitchFamily="34" charset="0"/>
              </a:rPr>
              <a:t> </a:t>
            </a:r>
            <a:r>
              <a:rPr lang="ru-RU" altLang="ru-RU" sz="2000" smtClean="0">
                <a:latin typeface="Arial Black" panose="020B0A04020102020204" pitchFamily="34" charset="0"/>
              </a:rPr>
              <a:t>Таким образом, в революции А. Блок увидел стихию, согласился с ее закономерным характером, но при этом разглядел ее жестокое лицо, во многом предугадал ее гибельные последствия. Приветствуя революцию как радикальный способ изменения жизни к лучшему, поэт романтически представлял ее силы более разумными и гуманными, чем они оказались на самом деле. </a:t>
            </a:r>
            <a:endParaRPr lang="ru-RU" altLang="ru-RU" sz="2000" smtClean="0"/>
          </a:p>
        </p:txBody>
      </p:sp>
      <p:pic>
        <p:nvPicPr>
          <p:cNvPr id="33795" name="Picture 5" descr="Сомов Портрет Бло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3851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Смысл названия</a:t>
            </a:r>
            <a:endParaRPr lang="ru-RU" b="1" dirty="0"/>
          </a:p>
        </p:txBody>
      </p:sp>
      <p:sp>
        <p:nvSpPr>
          <p:cNvPr id="4" name="Text Box 12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4402138" cy="5964237"/>
          </a:xfr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ru-RU" altLang="ru-RU" b="1" smtClean="0"/>
              <a:t>1) 12 красноармейцев, патрулирующих революционный Петербург;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ru-RU" altLang="ru-RU" b="1" smtClean="0"/>
              <a:t>2) 12 апостолов Христа- разносчики учения Христа.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/>
              <a:t>3) Содержит 12 глав.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b="1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400" b="1" smtClean="0"/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endParaRPr lang="ru-RU" altLang="ru-RU" sz="2400" b="1" smtClean="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12875"/>
            <a:ext cx="3541713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49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 u="sng">
                <a:latin typeface="Arial" panose="020B0604020202020204" pitchFamily="34" charset="0"/>
              </a:rPr>
              <a:t>Жанр, стиль и композиция поэмы «Двенадцать»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3850" y="765175"/>
            <a:ext cx="82819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 i="1">
                <a:solidFill>
                  <a:schemeClr val="bg1"/>
                </a:solidFill>
                <a:latin typeface="Arial" panose="020B0604020202020204" pitchFamily="34" charset="0"/>
              </a:rPr>
              <a:t>«</a:t>
            </a:r>
            <a:r>
              <a:rPr lang="ru-RU" altLang="ru-RU" sz="2400" b="1" i="1">
                <a:latin typeface="Arial" panose="020B0604020202020204" pitchFamily="34" charset="0"/>
              </a:rPr>
              <a:t>Двенадцать» - эпическая поэма, как будто составленная из отдельных зарисовок, картинок с натуры, быстро сменяющих одна другую. Динамичность  и хаотичность сюжета. Выразительность картинок, составляющих поэму, передают неразбериху, которая царила и на улицах, и в умах.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5288" y="3500438"/>
            <a:ext cx="540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  <a:r>
              <a:rPr lang="ru-RU" altLang="ru-RU" sz="2000" b="1">
                <a:latin typeface="Arial" panose="020B0604020202020204" pitchFamily="34" charset="0"/>
              </a:rPr>
              <a:t>- Есть ли в поэме лирические мотивы? Как проявляет себя автор?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23850" y="4365625"/>
            <a:ext cx="51117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latin typeface="Arial" panose="020B0604020202020204" pitchFamily="34" charset="0"/>
              </a:rPr>
              <a:t>Автор не является героем поэмы, его позиция проявляется косвенно в том, что и как он изображает; в начальной картине-пейзаже, в конце поэмы.</a:t>
            </a:r>
          </a:p>
        </p:txBody>
      </p:sp>
      <p:pic>
        <p:nvPicPr>
          <p:cNvPr id="7174" name="Picture 5" descr="Двенадцать абстракт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500438"/>
            <a:ext cx="26971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9388" y="620713"/>
            <a:ext cx="87137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Композиция, отражающая стихию революции, определяет стилевое разнообразие поэмы.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i="1">
                <a:latin typeface="Arial" panose="020B0604020202020204" pitchFamily="34" charset="0"/>
              </a:rPr>
              <a:t>«Слушайте музыку революции»,</a:t>
            </a:r>
            <a:r>
              <a:rPr lang="ru-RU" altLang="ru-RU" sz="2000" b="1">
                <a:latin typeface="Arial" panose="020B0604020202020204" pitchFamily="34" charset="0"/>
              </a:rPr>
              <a:t> - призывал Блок.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 В поэме звучит эта музыка.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2349500"/>
            <a:ext cx="77041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>
                <a:latin typeface="Arial" panose="020B0604020202020204" pitchFamily="34" charset="0"/>
              </a:rPr>
              <a:t>Музыка революции – это метафора, выражение, звучание жизни. Музыка эта отражена в ритмическом, лексическом, жанровом разнообразии поэмы. Традиционные ямб и хорей сочетаются с разностопными размерами, иногда с нерифмованным стихом. В поэме звучат интонации марша: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908175" y="4292600"/>
            <a:ext cx="4572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                             В очи бьется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                             Красный флаг.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                             Раздается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                             Мерный  шаг.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851275" y="5445125"/>
            <a:ext cx="2449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Вот – проснется...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Лютый враг    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508625" y="4652963"/>
            <a:ext cx="1728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(гл. 11).</a:t>
            </a: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4149725"/>
            <a:ext cx="2178050" cy="2514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latin typeface="Monotype Corsiva" panose="03010101010201010101" pitchFamily="66" charset="0"/>
              </a:rPr>
              <a:t>«Музыка революции»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27488" cy="4852988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latin typeface="Bookman Old Style" panose="02050604050505020204" pitchFamily="18" charset="0"/>
              </a:rPr>
              <a:t>В </a:t>
            </a:r>
            <a:r>
              <a:rPr lang="ru-RU" altLang="ru-RU" sz="2400" smtClean="0">
                <a:latin typeface="Times New Roman" panose="02020603050405020304" pitchFamily="18" charset="0"/>
              </a:rPr>
              <a:t>поэме звучат интонации </a:t>
            </a:r>
            <a:r>
              <a:rPr lang="ru-RU" altLang="ru-RU" sz="2400" b="1" i="1" smtClean="0">
                <a:latin typeface="Times New Roman" panose="02020603050405020304" pitchFamily="18" charset="0"/>
              </a:rPr>
              <a:t>марша</a:t>
            </a:r>
            <a:r>
              <a:rPr lang="ru-RU" altLang="ru-RU" sz="2400" smtClean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</a:rPr>
              <a:t>Слышен </a:t>
            </a:r>
            <a:r>
              <a:rPr lang="ru-RU" altLang="ru-RU" sz="2400" b="1" i="1" smtClean="0">
                <a:latin typeface="Times New Roman" panose="02020603050405020304" pitchFamily="18" charset="0"/>
              </a:rPr>
              <a:t>городской романс</a:t>
            </a:r>
            <a:r>
              <a:rPr lang="ru-RU" altLang="ru-RU" sz="2400" smtClean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</a:rPr>
              <a:t>Часто встречается </a:t>
            </a:r>
            <a:r>
              <a:rPr lang="ru-RU" altLang="ru-RU" sz="2400" b="1" i="1" smtClean="0">
                <a:latin typeface="Times New Roman" panose="02020603050405020304" pitchFamily="18" charset="0"/>
              </a:rPr>
              <a:t>частушечный мотив</a:t>
            </a:r>
            <a:r>
              <a:rPr lang="ru-RU" altLang="ru-RU" sz="2400" smtClean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</a:rPr>
              <a:t>Прямо процитирована </a:t>
            </a:r>
            <a:r>
              <a:rPr lang="ru-RU" altLang="ru-RU" sz="2400" b="1" i="1" smtClean="0">
                <a:latin typeface="Times New Roman" panose="02020603050405020304" pitchFamily="18" charset="0"/>
              </a:rPr>
              <a:t>революционная песня</a:t>
            </a:r>
            <a:r>
              <a:rPr lang="ru-RU" altLang="ru-RU" sz="2400" smtClean="0">
                <a:latin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ru-RU" altLang="ru-RU" sz="2400" smtClean="0">
                <a:latin typeface="Times New Roman" panose="02020603050405020304" pitchFamily="18" charset="0"/>
              </a:rPr>
              <a:t>Бросаются в глаза </a:t>
            </a:r>
            <a:r>
              <a:rPr lang="ru-RU" altLang="ru-RU" sz="2400" b="1" i="1" smtClean="0">
                <a:latin typeface="Times New Roman" panose="02020603050405020304" pitchFamily="18" charset="0"/>
              </a:rPr>
              <a:t>лозунги</a:t>
            </a:r>
            <a:r>
              <a:rPr lang="ru-RU" altLang="ru-RU" sz="2400" smtClean="0">
                <a:latin typeface="Times New Roman" panose="02020603050405020304" pitchFamily="18" charset="0"/>
              </a:rPr>
              <a:t>: «</a:t>
            </a:r>
            <a:r>
              <a:rPr lang="ru-RU" altLang="ru-RU" sz="2400" b="1" i="1" smtClean="0">
                <a:latin typeface="Times New Roman" panose="02020603050405020304" pitchFamily="18" charset="0"/>
              </a:rPr>
              <a:t>Вся власть Учредительному Собранию!»</a:t>
            </a:r>
          </a:p>
          <a:p>
            <a:pPr eaLnBrk="1" hangingPunct="1"/>
            <a:endParaRPr lang="ru-RU" altLang="ru-RU" sz="2400" b="1" i="1" smtClean="0">
              <a:latin typeface="Times New Roman" panose="02020603050405020304" pitchFamily="18" charset="0"/>
            </a:endParaRPr>
          </a:p>
        </p:txBody>
      </p:sp>
      <p:pic>
        <p:nvPicPr>
          <p:cNvPr id="9220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-18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50" y="1484313"/>
            <a:ext cx="3600450" cy="4824412"/>
          </a:xfrm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850" y="1557338"/>
            <a:ext cx="3887788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      </a:t>
            </a:r>
            <a:r>
              <a:rPr lang="ru-RU" altLang="ru-RU" sz="2000" b="1"/>
              <a:t>                  Черный вечер.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                        Белый снег.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                        Ветер, ветер!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              На ногах не стоит человек.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                        Ветер, ветер 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              На всем божьем свете!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                        Завивает ветер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                        Белый снежок.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              Под снежком - ледок.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                        Скользко, тяжко,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                        Всякий ходок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/>
              <a:t>               Скользит - ах, бедняжка!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               </a:t>
            </a:r>
          </a:p>
        </p:txBody>
      </p:sp>
      <p:pic>
        <p:nvPicPr>
          <p:cNvPr id="11267" name="Picture 8" descr="dve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3852862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4500563" y="3357563"/>
            <a:ext cx="4643437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/>
              <a:t>Контраст </a:t>
            </a:r>
            <a:r>
              <a:rPr lang="ru-RU" altLang="ru-RU" sz="1800" b="1" u="sng"/>
              <a:t>чёрного</a:t>
            </a:r>
            <a:r>
              <a:rPr lang="ru-RU" altLang="ru-RU" sz="1800" b="1"/>
              <a:t> и </a:t>
            </a:r>
            <a:r>
              <a:rPr lang="ru-RU" altLang="ru-RU" sz="1800" b="1" u="sng"/>
              <a:t>белого</a:t>
            </a:r>
            <a:r>
              <a:rPr lang="ru-RU" altLang="ru-RU" sz="1800" b="1"/>
              <a:t> цвета.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i="1"/>
              <a:t>Чёрный вечер,</a:t>
            </a:r>
            <a:endParaRPr lang="ru-RU" altLang="ru-RU" sz="2000" b="1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i="1"/>
              <a:t>Белый снег… </a:t>
            </a:r>
            <a:r>
              <a:rPr lang="ru-RU" altLang="ru-RU" sz="2000" b="1"/>
              <a:t>(«</a:t>
            </a:r>
            <a:r>
              <a:rPr lang="ru-RU" altLang="ru-RU" sz="2000" b="1" i="1"/>
              <a:t>Белый снег</a:t>
            </a:r>
            <a:r>
              <a:rPr lang="ru-RU" altLang="ru-RU" sz="2000" b="1"/>
              <a:t>» - символ чистоты и надежды)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/>
              <a:t>Но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i="1"/>
              <a:t>Под снежком – ледок.</a:t>
            </a:r>
            <a:endParaRPr lang="ru-RU" altLang="ru-RU" sz="2000" b="1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i="1"/>
              <a:t>Скользко, тяжко,</a:t>
            </a:r>
            <a:endParaRPr lang="ru-RU" altLang="ru-RU" sz="2000" b="1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i="1"/>
              <a:t>Всякий ходок</a:t>
            </a:r>
            <a:endParaRPr lang="ru-RU" altLang="ru-RU" sz="2000" b="1"/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i="1"/>
              <a:t>Скользит – ах, бедняжка!</a:t>
            </a:r>
            <a:endParaRPr lang="ru-RU" altLang="ru-RU" sz="2000" b="1"/>
          </a:p>
          <a:p>
            <a:pPr algn="just" eaLnBrk="1" hangingPunct="1">
              <a:spcBef>
                <a:spcPct val="0"/>
              </a:spcBef>
            </a:pPr>
            <a:r>
              <a:rPr lang="ru-RU" altLang="ru-RU" sz="2000" b="1"/>
              <a:t>   Что символизирует «</a:t>
            </a:r>
            <a:r>
              <a:rPr lang="ru-RU" altLang="ru-RU" sz="2000" b="1" i="1"/>
              <a:t>ледок</a:t>
            </a:r>
            <a:r>
              <a:rPr lang="ru-RU" altLang="ru-RU" sz="2000" b="1"/>
              <a:t>»? 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971550" y="333375"/>
            <a:ext cx="20875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Arial" panose="020B0604020202020204" pitchFamily="34" charset="0"/>
              </a:rPr>
              <a:t>1 глава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u="sng" dirty="0" smtClean="0"/>
              <a:t>Образ ветра </a:t>
            </a:r>
            <a:r>
              <a:rPr lang="ru-RU" sz="2400" dirty="0" smtClean="0"/>
              <a:t>-всё действие поэмы развёртывается на фоне разгулявшихся природных стихий: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700" cy="4525963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/>
              <a:t>Ветер, Ветер</a:t>
            </a:r>
            <a:endParaRPr lang="ru-RU" b="1" dirty="0" smtClean="0"/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dirty="0" smtClean="0"/>
              <a:t>На всё божьем свете!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/>
              <a:t> «Ветер хлёсткий»,</a:t>
            </a:r>
            <a:r>
              <a:rPr lang="ru-RU" b="1" i="1" dirty="0" smtClean="0"/>
              <a:t> </a:t>
            </a:r>
            <a:r>
              <a:rPr lang="ru-RU" dirty="0" smtClean="0"/>
              <a:t>он «</a:t>
            </a:r>
            <a:r>
              <a:rPr lang="ru-RU" i="1" dirty="0" smtClean="0"/>
              <a:t>гуляет</a:t>
            </a:r>
            <a:r>
              <a:rPr lang="ru-RU" dirty="0" smtClean="0"/>
              <a:t>», «</a:t>
            </a:r>
            <a:r>
              <a:rPr lang="ru-RU" i="1" dirty="0" smtClean="0"/>
              <a:t>свищет</a:t>
            </a:r>
            <a:r>
              <a:rPr lang="ru-RU" dirty="0" smtClean="0"/>
              <a:t>»,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«</a:t>
            </a:r>
            <a:r>
              <a:rPr lang="ru-RU" i="1" dirty="0" smtClean="0"/>
              <a:t>и зол и рад</a:t>
            </a:r>
            <a:r>
              <a:rPr lang="ru-RU" dirty="0" smtClean="0"/>
              <a:t>»,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«</a:t>
            </a:r>
            <a:r>
              <a:rPr lang="ru-RU" i="1" dirty="0" smtClean="0"/>
              <a:t>разыгралась чтой-то вьюга</a:t>
            </a:r>
            <a:r>
              <a:rPr lang="ru-RU" dirty="0" smtClean="0"/>
              <a:t>»,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«</a:t>
            </a:r>
            <a:r>
              <a:rPr lang="ru-RU" i="1" dirty="0" smtClean="0"/>
              <a:t>ох, пурга какая, спасе</a:t>
            </a:r>
            <a:r>
              <a:rPr lang="ru-RU" dirty="0" smtClean="0"/>
              <a:t>!»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«</a:t>
            </a:r>
            <a:r>
              <a:rPr lang="ru-RU" i="1" dirty="0" smtClean="0"/>
              <a:t>Вьюга долгим смехом 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/>
              <a:t>      Заливается в снегах</a:t>
            </a:r>
            <a:r>
              <a:rPr lang="ru-RU" dirty="0" smtClean="0"/>
              <a:t>»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DDA275-8A4D-48EE-A58B-2065D47FB9CD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363" y="1773238"/>
            <a:ext cx="3995737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+mn-lt"/>
                <a:cs typeface="+mn-cs"/>
              </a:rPr>
              <a:t>Образ </a:t>
            </a:r>
            <a:r>
              <a:rPr lang="ru-RU" sz="2000" b="1" u="sng" dirty="0">
                <a:latin typeface="+mn-lt"/>
                <a:cs typeface="+mn-cs"/>
              </a:rPr>
              <a:t>ветра</a:t>
            </a:r>
            <a:r>
              <a:rPr lang="ru-RU" sz="2000" b="1" dirty="0">
                <a:latin typeface="+mn-lt"/>
                <a:cs typeface="+mn-cs"/>
              </a:rPr>
              <a:t> бы </a:t>
            </a:r>
            <a:r>
              <a:rPr lang="ru-RU" sz="2000" b="1" u="words" dirty="0">
                <a:latin typeface="+mn-lt"/>
                <a:cs typeface="+mn-cs"/>
              </a:rPr>
              <a:t>комментирует происходящее</a:t>
            </a:r>
            <a:r>
              <a:rPr lang="ru-RU" sz="2000" b="1" dirty="0">
                <a:latin typeface="+mn-lt"/>
                <a:cs typeface="+mn-cs"/>
              </a:rPr>
              <a:t>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+mn-lt"/>
                <a:cs typeface="+mn-cs"/>
              </a:rPr>
              <a:t> </a:t>
            </a:r>
            <a:endParaRPr lang="en-US" sz="20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  <a:cs typeface="+mn-cs"/>
              </a:rPr>
              <a:t>одних с</a:t>
            </a:r>
            <a:r>
              <a:rPr lang="ru-RU" sz="2000" b="1" u="sng" dirty="0">
                <a:latin typeface="+mn-lt"/>
                <a:cs typeface="+mn-cs"/>
              </a:rPr>
              <a:t>бивает</a:t>
            </a:r>
            <a:r>
              <a:rPr lang="ru-RU" sz="2000" b="1" dirty="0">
                <a:latin typeface="+mn-lt"/>
                <a:cs typeface="+mn-cs"/>
              </a:rPr>
              <a:t> с ног,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  <a:cs typeface="+mn-cs"/>
              </a:rPr>
              <a:t>другим кажется «</a:t>
            </a:r>
            <a:r>
              <a:rPr lang="ru-RU" sz="2000" b="1" i="1" u="sng" dirty="0">
                <a:latin typeface="+mn-lt"/>
                <a:cs typeface="+mn-cs"/>
              </a:rPr>
              <a:t>весёлым</a:t>
            </a:r>
            <a:r>
              <a:rPr lang="ru-RU" sz="2000" b="1" dirty="0">
                <a:latin typeface="+mn-lt"/>
                <a:cs typeface="+mn-cs"/>
              </a:rPr>
              <a:t>»,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  <a:cs typeface="+mn-cs"/>
              </a:rPr>
              <a:t>он «</a:t>
            </a:r>
            <a:r>
              <a:rPr lang="ru-RU" sz="2000" b="1" u="sng" dirty="0">
                <a:latin typeface="+mn-lt"/>
                <a:cs typeface="+mn-cs"/>
              </a:rPr>
              <a:t>рвёт, мнёт плакат про «</a:t>
            </a:r>
            <a:r>
              <a:rPr lang="ru-RU" sz="2000" b="1" i="1" u="sng" dirty="0">
                <a:latin typeface="+mn-lt"/>
                <a:cs typeface="+mn-cs"/>
              </a:rPr>
              <a:t>Учредительное собрание</a:t>
            </a:r>
            <a:r>
              <a:rPr lang="ru-RU" sz="2000" b="1" dirty="0">
                <a:latin typeface="+mn-lt"/>
                <a:cs typeface="+mn-cs"/>
              </a:rPr>
              <a:t>»,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  <a:cs typeface="+mn-cs"/>
              </a:rPr>
              <a:t>когда появляются к</a:t>
            </a:r>
            <a:r>
              <a:rPr lang="ru-RU" sz="2000" b="1" u="sng" dirty="0">
                <a:latin typeface="+mn-lt"/>
                <a:cs typeface="+mn-cs"/>
              </a:rPr>
              <a:t>расногвардейцы</a:t>
            </a:r>
            <a:r>
              <a:rPr lang="ru-RU" sz="2000" b="1" dirty="0">
                <a:latin typeface="+mn-lt"/>
                <a:cs typeface="+mn-cs"/>
              </a:rPr>
              <a:t>, он радостно «</a:t>
            </a:r>
            <a:r>
              <a:rPr lang="ru-RU" sz="2000" b="1" i="1" u="sng" dirty="0">
                <a:latin typeface="+mn-lt"/>
                <a:cs typeface="+mn-cs"/>
              </a:rPr>
              <a:t>гуляет</a:t>
            </a:r>
            <a:r>
              <a:rPr lang="ru-RU" sz="2000" b="1" dirty="0">
                <a:latin typeface="+mn-lt"/>
                <a:cs typeface="+mn-cs"/>
              </a:rPr>
              <a:t>».</a:t>
            </a:r>
            <a:endParaRPr lang="en-US" sz="20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b="1" dirty="0">
              <a:latin typeface="+mn-lt"/>
              <a:cs typeface="+mn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>
                <a:latin typeface="+mn-lt"/>
                <a:cs typeface="+mn-cs"/>
              </a:rPr>
              <a:t>     Ветер срастается с </a:t>
            </a:r>
            <a:r>
              <a:rPr lang="ru-RU" sz="2000" b="1" u="sng" dirty="0" err="1">
                <a:latin typeface="+mn-lt"/>
                <a:cs typeface="+mn-cs"/>
              </a:rPr>
              <a:t>петроградским</a:t>
            </a:r>
            <a:r>
              <a:rPr lang="ru-RU" sz="2000" b="1" dirty="0">
                <a:latin typeface="+mn-lt"/>
                <a:cs typeface="+mn-cs"/>
              </a:rPr>
              <a:t> пейзажем и Революцией.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778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Персонажи 1-й главы.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532765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7600" b="1" dirty="0" smtClean="0">
                <a:solidFill>
                  <a:srgbClr val="C00000"/>
                </a:solidFill>
              </a:rPr>
              <a:t> Старушка: </a:t>
            </a:r>
            <a:r>
              <a:rPr lang="ru-RU" sz="8000" b="1" u="sng" dirty="0" smtClean="0"/>
              <a:t>образное</a:t>
            </a:r>
            <a:r>
              <a:rPr lang="ru-RU" sz="8000" b="1" dirty="0" smtClean="0"/>
              <a:t> </a:t>
            </a:r>
            <a:r>
              <a:rPr lang="ru-RU" sz="8000" b="1" u="sng" dirty="0" smtClean="0"/>
              <a:t>сравнение</a:t>
            </a:r>
            <a:r>
              <a:rPr lang="ru-RU" sz="8000" b="1" dirty="0" smtClean="0"/>
              <a:t>: «</a:t>
            </a:r>
            <a:r>
              <a:rPr lang="ru-RU" sz="8000" b="1" i="1" dirty="0" smtClean="0"/>
              <a:t>старушка, как курица, / кой-как перемотнулась через сугроб». </a:t>
            </a:r>
            <a:r>
              <a:rPr lang="ru-RU" sz="80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8000" b="1" dirty="0" smtClean="0">
                <a:solidFill>
                  <a:srgbClr val="C00000"/>
                </a:solidFill>
              </a:rPr>
              <a:t>Буржуй:</a:t>
            </a:r>
            <a:r>
              <a:rPr lang="ru-RU" sz="8000" b="1" dirty="0" smtClean="0"/>
              <a:t> «…на перекрёстке в воротник упрятал нос»</a:t>
            </a:r>
            <a:endParaRPr lang="en-US" sz="80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8000" b="1" dirty="0" smtClean="0"/>
              <a:t> </a:t>
            </a:r>
            <a:r>
              <a:rPr lang="ru-RU" sz="8000" b="1" u="sng" dirty="0" smtClean="0"/>
              <a:t> Хлёсткий</a:t>
            </a:r>
            <a:r>
              <a:rPr lang="ru-RU" sz="8000" b="1" dirty="0" smtClean="0"/>
              <a:t> </a:t>
            </a:r>
            <a:r>
              <a:rPr lang="ru-RU" sz="8000" b="1" u="sng" dirty="0" smtClean="0"/>
              <a:t>эпитет </a:t>
            </a:r>
            <a:r>
              <a:rPr lang="ru-RU" sz="8000" b="1" dirty="0" smtClean="0"/>
              <a:t>и</a:t>
            </a:r>
            <a:r>
              <a:rPr lang="ru-RU" sz="8000" b="1" u="sng" dirty="0" smtClean="0"/>
              <a:t> оксю́морон: «</a:t>
            </a:r>
            <a:r>
              <a:rPr lang="ru-RU" sz="8000" b="1" i="1" dirty="0" smtClean="0"/>
              <a:t>А вон и </a:t>
            </a:r>
            <a:r>
              <a:rPr lang="ru-RU" sz="8000" b="1" i="1" u="wavy" dirty="0" smtClean="0"/>
              <a:t>долгополый</a:t>
            </a:r>
            <a:r>
              <a:rPr lang="ru-RU" sz="8000" b="1" i="1" dirty="0" smtClean="0"/>
              <a:t> - / Сторонкой за сугроб… / Что нынче не весёлый, / </a:t>
            </a:r>
            <a:r>
              <a:rPr lang="ru-RU" sz="8000" b="1" i="1" u="sng" dirty="0" smtClean="0"/>
              <a:t>Товарищ поп</a:t>
            </a:r>
            <a:r>
              <a:rPr lang="ru-RU" sz="8000" b="1" i="1" dirty="0" smtClean="0"/>
              <a:t>?»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>
                <a:solidFill>
                  <a:srgbClr val="C00000"/>
                </a:solidFill>
              </a:rPr>
              <a:t>Вития:</a:t>
            </a:r>
            <a:r>
              <a:rPr lang="ru-RU" sz="8000" dirty="0" smtClean="0"/>
              <a:t>                            «</a:t>
            </a:r>
            <a:r>
              <a:rPr lang="ru-RU" sz="8000" i="1" dirty="0" smtClean="0"/>
              <a:t>А это кто? – Длинные волосы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i="1" dirty="0" smtClean="0"/>
              <a:t> И говорит вполголоса: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i="1" dirty="0" smtClean="0"/>
              <a:t>    -Предатели!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i="1" dirty="0" smtClean="0"/>
              <a:t>   - Погибла Россия!»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sz="8000" b="1" dirty="0" smtClean="0"/>
              <a:t>оратор, человек, искусный в красноречии (устар. или </a:t>
            </a:r>
            <a:r>
              <a:rPr lang="ru-RU" sz="8000" b="1" dirty="0" err="1" smtClean="0"/>
              <a:t>иронич</a:t>
            </a:r>
            <a:r>
              <a:rPr lang="ru-RU" sz="8000" b="1" dirty="0" smtClean="0"/>
              <a:t>.).  Витиеватый, замысловатый        (о слоге, стиле речи, почерке)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8000" b="1" i="1" dirty="0" smtClean="0">
                <a:solidFill>
                  <a:srgbClr val="C00000"/>
                </a:solidFill>
              </a:rPr>
              <a:t>Поп:</a:t>
            </a:r>
            <a:r>
              <a:rPr lang="ru-RU" sz="8000" b="1" i="1" dirty="0" smtClean="0"/>
              <a:t> </a:t>
            </a:r>
            <a:r>
              <a:rPr lang="ru-RU" sz="8000" dirty="0" smtClean="0"/>
              <a:t>«</a:t>
            </a:r>
            <a:r>
              <a:rPr lang="ru-RU" sz="8000" i="1" dirty="0" smtClean="0"/>
              <a:t>брюхо</a:t>
            </a:r>
            <a:r>
              <a:rPr lang="ru-RU" sz="8000" dirty="0" smtClean="0"/>
              <a:t>»</a:t>
            </a:r>
            <a:r>
              <a:rPr lang="ru-RU" sz="8000" b="1" i="1" dirty="0" smtClean="0"/>
              <a:t>                         </a:t>
            </a:r>
            <a:r>
              <a:rPr lang="ru-RU" sz="8000" i="1" dirty="0" smtClean="0"/>
              <a:t>«А вон долгополый – 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i="1" dirty="0" smtClean="0"/>
              <a:t>Сторонкой – за сугроб…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i="1" dirty="0" smtClean="0"/>
              <a:t>Что нынче невесёлый,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i="1" dirty="0" smtClean="0"/>
              <a:t>Товарищ поп?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8000" b="1" dirty="0" smtClean="0">
                <a:solidFill>
                  <a:srgbClr val="C00000"/>
                </a:solidFill>
              </a:rPr>
              <a:t>Барыня:</a:t>
            </a:r>
            <a:r>
              <a:rPr lang="ru-RU" sz="8000" b="1" dirty="0" smtClean="0"/>
              <a:t> </a:t>
            </a:r>
            <a:r>
              <a:rPr lang="ru-RU" sz="8000" dirty="0" smtClean="0"/>
              <a:t>«в каракуле»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8000" b="1" dirty="0" smtClean="0">
                <a:solidFill>
                  <a:srgbClr val="C00000"/>
                </a:solidFill>
              </a:rPr>
              <a:t>Бродяга: </a:t>
            </a:r>
            <a:r>
              <a:rPr lang="ru-RU" sz="8000" dirty="0" smtClean="0"/>
              <a:t>«сутулится»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b="1" dirty="0" smtClean="0"/>
              <a:t>  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4977FD-204F-4E36-9CDE-C86303ED177A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pic>
        <p:nvPicPr>
          <p:cNvPr id="13317" name="Picture 2" descr="C:\Documents and Settings\User\Мои документы\Мои рисунки\1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365625"/>
            <a:ext cx="173831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theme/theme1.xml><?xml version="1.0" encoding="utf-8"?>
<a:theme xmlns:a="http://schemas.openxmlformats.org/drawingml/2006/main" name="TS03000953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TS030009539</Template>
  <TotalTime>552</TotalTime>
  <Words>2462</Words>
  <Application>Microsoft Office PowerPoint</Application>
  <PresentationFormat>Экран (4:3)</PresentationFormat>
  <Paragraphs>244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TS030009539</vt:lpstr>
      <vt:lpstr>Александр Блок поэма «Двенадцать»</vt:lpstr>
      <vt:lpstr>Время создания поэмы</vt:lpstr>
      <vt:lpstr>Смысл названия</vt:lpstr>
      <vt:lpstr>Слайд 4</vt:lpstr>
      <vt:lpstr>Слайд 5</vt:lpstr>
      <vt:lpstr>«Музыка революции»</vt:lpstr>
      <vt:lpstr>Слайд 7</vt:lpstr>
      <vt:lpstr>Образ ветра -всё действие поэмы развёртывается на фоне разгулявшихся природных стихий:</vt:lpstr>
      <vt:lpstr>Персонажи 1-й главы.</vt:lpstr>
      <vt:lpstr>Слайд 10</vt:lpstr>
      <vt:lpstr>2 глава –  образ свободы без креста</vt:lpstr>
      <vt:lpstr>Слайд 12</vt:lpstr>
      <vt:lpstr>12</vt:lpstr>
      <vt:lpstr>3 глава- солдатские частушки</vt:lpstr>
      <vt:lpstr>4-7 главы – история Катьки</vt:lpstr>
      <vt:lpstr>Слайд 16</vt:lpstr>
      <vt:lpstr>8 глава</vt:lpstr>
      <vt:lpstr>9 глава-буржуй на перекрестке сравнивается с голодным псом </vt:lpstr>
      <vt:lpstr>10 глава-вьюга усиливается… </vt:lpstr>
      <vt:lpstr>11 глава </vt:lpstr>
      <vt:lpstr>12 глава</vt:lpstr>
      <vt:lpstr>Слайд 22</vt:lpstr>
      <vt:lpstr>Случайно ли появление Христа в последней главе?</vt:lpstr>
      <vt:lpstr>Какое значение имеет образ Христа в поэме? </vt:lpstr>
      <vt:lpstr>Слайд 25</vt:lpstr>
      <vt:lpstr>Кто там машет красным флагом? 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Блок поэма «Двенадцать»</dc:title>
  <dc:creator>user</dc:creator>
  <cp:lastModifiedBy>Марина</cp:lastModifiedBy>
  <cp:revision>43</cp:revision>
  <dcterms:created xsi:type="dcterms:W3CDTF">2012-11-20T10:27:39Z</dcterms:created>
  <dcterms:modified xsi:type="dcterms:W3CDTF">2020-03-26T13:47:22Z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TC300095399990</vt:lpwstr>
  </property>
</Properties>
</file>