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7" r:id="rId5"/>
    <p:sldId id="274" r:id="rId6"/>
    <p:sldId id="258" r:id="rId7"/>
    <p:sldId id="271" r:id="rId8"/>
    <p:sldId id="272" r:id="rId9"/>
    <p:sldId id="273" r:id="rId10"/>
    <p:sldId id="275" r:id="rId11"/>
    <p:sldId id="276" r:id="rId12"/>
    <p:sldId id="280" r:id="rId13"/>
    <p:sldId id="266" r:id="rId14"/>
    <p:sldId id="279" r:id="rId15"/>
    <p:sldId id="265" r:id="rId16"/>
    <p:sldId id="268" r:id="rId17"/>
    <p:sldId id="269" r:id="rId18"/>
    <p:sldId id="270" r:id="rId19"/>
    <p:sldId id="25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>
        <p:scale>
          <a:sx n="125" d="100"/>
          <a:sy n="125" d="100"/>
        </p:scale>
        <p:origin x="180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68FE56-8E2E-406C-9678-4E1424471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00" y="1523999"/>
            <a:ext cx="75819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6FCE0532-CCCA-492E-AE32-6C27CF95A17D}"/>
              </a:ext>
            </a:extLst>
          </p:cNvPr>
          <p:cNvSpPr/>
          <p:nvPr userDrawn="1"/>
        </p:nvSpPr>
        <p:spPr>
          <a:xfrm>
            <a:off x="7988530" y="2717799"/>
            <a:ext cx="4862946" cy="142240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2D1B33B-3A87-48DC-A925-B086711DBCB3}"/>
              </a:ext>
            </a:extLst>
          </p:cNvPr>
          <p:cNvSpPr/>
          <p:nvPr userDrawn="1"/>
        </p:nvSpPr>
        <p:spPr>
          <a:xfrm>
            <a:off x="-457200" y="-660400"/>
            <a:ext cx="2921000" cy="2921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BB3C4884-FCEA-4753-9A39-DCF5062E0A38}"/>
              </a:ext>
            </a:extLst>
          </p:cNvPr>
          <p:cNvSpPr/>
          <p:nvPr userDrawn="1"/>
        </p:nvSpPr>
        <p:spPr>
          <a:xfrm>
            <a:off x="5511800" y="5651498"/>
            <a:ext cx="1155700" cy="11933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EB0C781D-92E3-44A1-8C0B-7CEAD4B9BE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68953" y="3136900"/>
            <a:ext cx="4102100" cy="584200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56A423F8-6447-4B06-96DF-FC08F61D3148}"/>
              </a:ext>
            </a:extLst>
          </p:cNvPr>
          <p:cNvSpPr/>
          <p:nvPr userDrawn="1"/>
        </p:nvSpPr>
        <p:spPr>
          <a:xfrm>
            <a:off x="6832830" y="5651498"/>
            <a:ext cx="1155700" cy="119338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73B50895-34CB-4779-921F-2EDDCC4F1071}"/>
              </a:ext>
            </a:extLst>
          </p:cNvPr>
          <p:cNvSpPr/>
          <p:nvPr userDrawn="1"/>
        </p:nvSpPr>
        <p:spPr>
          <a:xfrm>
            <a:off x="8153860" y="5651498"/>
            <a:ext cx="1155700" cy="119338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25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68C517-2F48-47FD-BE74-69102A08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946774-A30D-4EEA-B0C9-70292A7FB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E2EC7B8-7360-4AEF-AAED-C1B7CBF9C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ECE7347-BCE6-45A8-9ABD-10DA107A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B123C57-BE9D-45C3-B1A6-2873DC4E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70ECD7-D2E2-4E2D-982D-C36304D7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C108EE-3C31-42FF-8368-1189C485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DBEAEA1-DA85-4F22-8C93-CD4A30A9B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3F212A7-B218-4D0F-ACB7-360451065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1D0640E-81FE-49EE-B9C8-E0E61910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769CA6E-2B11-40C5-98D3-E8ED60EE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A296933-BD32-4D3F-B7FB-AF6D05F1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F64028-570E-4984-8E47-7F578476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894454F-B563-4DEC-AB40-114987303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5E4DDB-B7AB-40E4-A907-DEC1029A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4692BC-A5EA-495D-8BD5-6BA19E65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88DAA3-6A85-4393-B3F1-F6EF58C6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8291653-29A5-49F5-B7D5-56E498741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AEC49E4-888E-4416-8BC3-682B1E458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35FFB5-B861-43DE-9DB6-CF8DAD1C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7E1DFE-3198-4878-B18B-543D052B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0FB0B0-E4F0-4373-8108-CD7B30C5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73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D73C3F7-BB3F-41CD-B4B9-70103C3DAE81}"/>
              </a:ext>
            </a:extLst>
          </p:cNvPr>
          <p:cNvSpPr/>
          <p:nvPr userDrawn="1"/>
        </p:nvSpPr>
        <p:spPr>
          <a:xfrm>
            <a:off x="0" y="1"/>
            <a:ext cx="12192000" cy="1646238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FACCCC-8891-4AD2-BFC5-9128BD8B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8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9786EC-7313-4F3A-A2F6-E1AEA39A8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03776C-B37F-459C-8642-6133EBDE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3DCF3F-CFAC-4872-B190-2A061C42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C67F94-DD3E-43FD-9A9B-128BAEF2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344D0E96-6656-4CB7-858D-0BE7C3A3C283}"/>
              </a:ext>
            </a:extLst>
          </p:cNvPr>
          <p:cNvSpPr/>
          <p:nvPr userDrawn="1"/>
        </p:nvSpPr>
        <p:spPr>
          <a:xfrm>
            <a:off x="11230200" y="5821475"/>
            <a:ext cx="1800000" cy="180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Круг: прозрачная заливка 6">
            <a:extLst>
              <a:ext uri="{FF2B5EF4-FFF2-40B4-BE49-F238E27FC236}">
                <a16:creationId xmlns:a16="http://schemas.microsoft.com/office/drawing/2014/main" xmlns="" id="{83F3C1EF-9F90-43EE-92E7-008B74F398E1}"/>
              </a:ext>
            </a:extLst>
          </p:cNvPr>
          <p:cNvSpPr/>
          <p:nvPr userDrawn="1"/>
        </p:nvSpPr>
        <p:spPr>
          <a:xfrm>
            <a:off x="11230200" y="-871198"/>
            <a:ext cx="1800000" cy="180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xmlns="" id="{C24A8845-D471-4ED7-ADCD-E869D561F185}"/>
              </a:ext>
            </a:extLst>
          </p:cNvPr>
          <p:cNvSpPr/>
          <p:nvPr userDrawn="1"/>
        </p:nvSpPr>
        <p:spPr>
          <a:xfrm>
            <a:off x="11413512" y="-720000"/>
            <a:ext cx="1440000" cy="144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xmlns="" id="{3086F889-752C-43F8-AFE5-521150068151}"/>
              </a:ext>
            </a:extLst>
          </p:cNvPr>
          <p:cNvSpPr/>
          <p:nvPr userDrawn="1"/>
        </p:nvSpPr>
        <p:spPr>
          <a:xfrm>
            <a:off x="11593512" y="-540000"/>
            <a:ext cx="1080000" cy="108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уг: прозрачная заливка 12">
            <a:extLst>
              <a:ext uri="{FF2B5EF4-FFF2-40B4-BE49-F238E27FC236}">
                <a16:creationId xmlns:a16="http://schemas.microsoft.com/office/drawing/2014/main" xmlns="" id="{5E38DCC6-E4B5-4C01-9A35-C23C90A48BCA}"/>
              </a:ext>
            </a:extLst>
          </p:cNvPr>
          <p:cNvSpPr/>
          <p:nvPr userDrawn="1"/>
        </p:nvSpPr>
        <p:spPr>
          <a:xfrm>
            <a:off x="11770200" y="-360000"/>
            <a:ext cx="720000" cy="72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FACCCC-8891-4AD2-BFC5-9128BD8B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100" y="365125"/>
            <a:ext cx="87757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9786EC-7313-4F3A-A2F6-E1AEA39A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7377"/>
            <a:ext cx="10515600" cy="394958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03776C-B37F-459C-8642-6133EBDE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3DCF3F-CFAC-4872-B190-2A061C42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C67F94-DD3E-43FD-9A9B-128BAEF2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74D8CE6A-78FD-4F7A-A178-9D8C0466B546}"/>
              </a:ext>
            </a:extLst>
          </p:cNvPr>
          <p:cNvSpPr/>
          <p:nvPr userDrawn="1"/>
        </p:nvSpPr>
        <p:spPr>
          <a:xfrm>
            <a:off x="-457200" y="-660400"/>
            <a:ext cx="2921000" cy="292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уг: прозрачная заливка 8">
            <a:extLst>
              <a:ext uri="{FF2B5EF4-FFF2-40B4-BE49-F238E27FC236}">
                <a16:creationId xmlns:a16="http://schemas.microsoft.com/office/drawing/2014/main" xmlns="" id="{EA995ABB-BBF6-4C56-89BD-F578622649B5}"/>
              </a:ext>
            </a:extLst>
          </p:cNvPr>
          <p:cNvSpPr/>
          <p:nvPr userDrawn="1"/>
        </p:nvSpPr>
        <p:spPr>
          <a:xfrm>
            <a:off x="11230200" y="-871198"/>
            <a:ext cx="1800000" cy="180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руг: прозрачная заливка 9">
            <a:extLst>
              <a:ext uri="{FF2B5EF4-FFF2-40B4-BE49-F238E27FC236}">
                <a16:creationId xmlns:a16="http://schemas.microsoft.com/office/drawing/2014/main" xmlns="" id="{2CA2A8EE-306C-4602-B5EC-6F5F7130BDAE}"/>
              </a:ext>
            </a:extLst>
          </p:cNvPr>
          <p:cNvSpPr/>
          <p:nvPr userDrawn="1"/>
        </p:nvSpPr>
        <p:spPr>
          <a:xfrm>
            <a:off x="11413512" y="-720000"/>
            <a:ext cx="1440000" cy="144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xmlns="" id="{24412614-E7CC-4E45-8EC3-EDBB07A1B5D2}"/>
              </a:ext>
            </a:extLst>
          </p:cNvPr>
          <p:cNvSpPr/>
          <p:nvPr userDrawn="1"/>
        </p:nvSpPr>
        <p:spPr>
          <a:xfrm>
            <a:off x="11593512" y="-540000"/>
            <a:ext cx="1080000" cy="108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xmlns="" id="{AE0591C1-6F20-4BE4-85E7-7EE8C6049D40}"/>
              </a:ext>
            </a:extLst>
          </p:cNvPr>
          <p:cNvSpPr/>
          <p:nvPr userDrawn="1"/>
        </p:nvSpPr>
        <p:spPr>
          <a:xfrm>
            <a:off x="11770200" y="-360000"/>
            <a:ext cx="720000" cy="72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15523768-A58A-4E80-A68E-77AAD4C4907B}"/>
              </a:ext>
            </a:extLst>
          </p:cNvPr>
          <p:cNvSpPr/>
          <p:nvPr userDrawn="1"/>
        </p:nvSpPr>
        <p:spPr>
          <a:xfrm>
            <a:off x="11230200" y="5821475"/>
            <a:ext cx="1800000" cy="180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37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1529A156-1A5A-4CD9-934D-3498D5AF37A1}"/>
              </a:ext>
            </a:extLst>
          </p:cNvPr>
          <p:cNvSpPr/>
          <p:nvPr userDrawn="1"/>
        </p:nvSpPr>
        <p:spPr>
          <a:xfrm>
            <a:off x="-762000" y="-914400"/>
            <a:ext cx="2336800" cy="2336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219D3CFF-3C59-4B50-AF40-295BB77E2D1D}"/>
              </a:ext>
            </a:extLst>
          </p:cNvPr>
          <p:cNvSpPr/>
          <p:nvPr userDrawn="1"/>
        </p:nvSpPr>
        <p:spPr>
          <a:xfrm>
            <a:off x="11230200" y="5821475"/>
            <a:ext cx="1800000" cy="180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29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AB6A2D-D7C3-492A-9A7C-B9B1F3603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630DCB3-9117-4A82-84CA-FDDD87467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8B6642-8632-46B6-B978-C846D233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017B90-4909-479E-A01C-06432942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069E89-9D58-4C19-9A90-B17748A54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3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E54FAF-702D-460E-9860-75EBB404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C35766-5DA3-4CD6-A331-3FFB78587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259266-BF39-4550-8183-2817531FC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F706710-CD15-4B7C-BF0D-7AC77D24B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1DC2ADF-D9E6-4878-9614-51A3ABFD2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A51E446-D1BE-494E-A0CC-73468260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5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DC88FB-11F3-449E-B12E-18A806501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187A53-2A34-433D-98A8-CE3D9A964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AF68F6-E3D4-4116-919E-BC1B51D37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30C087-48C0-4D8C-A047-40BD7E2C6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6F52FE7-0181-471C-A34B-51565E9EA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736A896-C485-4121-97FE-2FEBBB224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B56E551-42C8-46BD-9EEE-91D21BA3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5D4D9DE-CD9A-44D4-B60D-3C01AB2F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5FBDC1-19C9-4757-8F70-77C40673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B980EB1-BA4A-4593-B779-498B6572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F567163-F6E4-470A-A17C-019C87D4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C5EC9C8-63C7-48A4-8603-89DF73D0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0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864AEE3-7435-4244-B5CD-DDB0CD0F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32183C9-96DE-4686-870A-C80BACA46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EA4687-D57A-49B5-9514-735CF3B2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2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D9ED9A-F692-45EB-BF45-87703247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19F8CB9-7508-42D7-84A6-2382C314D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06C950-5AD6-4563-866D-6F91B5BE3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C5754-0585-46D0-99CC-16E3F56ED207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6DFB5C-CA9A-4C81-9CB6-F69B29257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B2C3A4-27A7-4175-B7A3-873DB3E1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:a16="http://schemas.microsoft.com/office/drawing/2014/main" xmlns="" id="{A216BDCB-8A58-4A8B-AE1F-C20820F9FD9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8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17.svg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499038030#6540I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consultantplus://offline/ref=173DD6EF637E14438188CD0DCCFFE24E43CD880549E35BE1D1EA4C52E53F4998EFAFCFF6061B82FBA009483342ACA4B374EA7F34DE3DD3CA795AC60AqEdAF" TargetMode="External"/><Relationship Id="rId4" Type="http://schemas.openxmlformats.org/officeDocument/2006/relationships/hyperlink" Target="https://docs.cntd.ru/document/49903803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84BD22-8AA4-4CD7-AAFC-BC0D0BFC5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346" y="2886973"/>
            <a:ext cx="75819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Аттестация педагогических работников </a:t>
            </a:r>
            <a:br>
              <a:rPr lang="ru-RU" dirty="0" smtClean="0"/>
            </a:br>
            <a:r>
              <a:rPr lang="ru-RU" dirty="0" smtClean="0"/>
              <a:t>на 1 и высшую квалификационные категории.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2EA9206-050D-4F28-829D-21CE0EC570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4700" y="3162300"/>
            <a:ext cx="4102100" cy="533400"/>
          </a:xfrm>
        </p:spPr>
        <p:txBody>
          <a:bodyPr/>
          <a:lstStyle/>
          <a:p>
            <a:r>
              <a:rPr lang="ru-RU" dirty="0" smtClean="0"/>
              <a:t>2022 год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2FBD70A-13C7-490D-A5C7-C797F201F8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115792" y="2997692"/>
            <a:ext cx="862616" cy="8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2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66B92D-19B9-42C8-A667-B1B07747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179388"/>
            <a:ext cx="11344276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Документы:</a:t>
            </a:r>
            <a:endParaRPr lang="ru-RU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5475ADAB-8D4A-4DA6-8D1C-128FFA40D06E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2.6.1. Для получения государственной услуги заявитель подает в аттестационную комиссию: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заявление о проведении аттестации по форме согласно Приложению № 4 к настоящему Административному регламенту;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документ, удостоверяющий личность заявителя (паспорт гражданина Российской Федерации).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Заявитель вправе по собственной инициативе представить вместе с заявлением документы и материалы, подтверждающие результаты его профессиональной деятельности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2.6.2. Заявление, документы и материалы, представляемые заявителем по собственной инициативе, должны соответствовать следующим требованиям:</a:t>
            </a:r>
          </a:p>
          <a:p>
            <a:r>
              <a:rPr lang="ru-RU" dirty="0" smtClean="0"/>
              <a:t>тексты документов должны быть написаны разборчиво;</a:t>
            </a:r>
          </a:p>
          <a:p>
            <a:r>
              <a:rPr lang="ru-RU" dirty="0" smtClean="0"/>
              <a:t>тексты документов не должны иметь подчисток, приписок, зачеркнутых слов и не оговоренных в них исправлений; а также повреждений, наличие которых не позволяет прочесть или однозначно истолковать указанные в них сведения;</a:t>
            </a:r>
          </a:p>
          <a:p>
            <a:r>
              <a:rPr lang="ru-RU" dirty="0" smtClean="0"/>
              <a:t>копии грамот, дипломов, удостоверений и иных документов, подтверждающие достижения в профессиональной деятельности педагогических работников, заверяются руководителем образовательной организации (при наличии).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66B92D-19B9-42C8-A667-B1B07747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179388"/>
            <a:ext cx="11344276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Способы подачи документов: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708803" y="1808372"/>
            <a:ext cx="10515600" cy="504962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2.6.3. Для получения государственной услуги заявитель вправе подать заявление, документы и материалы одним из следующих способов:</a:t>
            </a:r>
          </a:p>
          <a:p>
            <a:r>
              <a:rPr lang="ru-RU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лично, обратившись в институт;</a:t>
            </a:r>
          </a:p>
          <a:p>
            <a:r>
              <a:rPr lang="ru-RU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письмом по почте, в том числе с уведомлением о вручении, в адрес института;</a:t>
            </a:r>
          </a:p>
          <a:p>
            <a:r>
              <a:rPr lang="ru-RU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электронной форме посредством ЕПГУ с использованием информационно-телекоммуникационных сетей общего пользования.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случае направления заявления посредством ЕПГУ формирование заявления осуществляется посредством заполнения интерактивной формы через личный кабинет на сайте </a:t>
            </a:r>
            <a:r>
              <a:rPr lang="ru-RU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www.gosuslugi.ru</a:t>
            </a:r>
            <a:r>
              <a:rPr lang="ru-RU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без необходимости дополнительной подачи заявления в какой-либо иной форме.</a:t>
            </a:r>
          </a:p>
          <a:p>
            <a:endParaRPr 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2.6.4. Непредставление заявителем документов и материалов не является основанием для отказа заявителю в предоставлении государственной услуги.</a:t>
            </a:r>
          </a:p>
          <a:p>
            <a:r>
              <a:rPr lang="ru-RU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Заполненное заявление отправляется заявителем в аттестационную комиссию. При авторизации в </a:t>
            </a:r>
            <a:r>
              <a:rPr lang="ru-RU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ЕСИА</a:t>
            </a:r>
            <a:r>
              <a:rPr lang="ru-RU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заявление считается подписанным простой электронной подписью заявителя</a:t>
            </a:r>
            <a:r>
              <a:rPr lang="ru-RU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r>
              <a:rPr lang="ru-RU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случае направления заявления посредством </a:t>
            </a:r>
            <a:r>
              <a:rPr lang="ru-RU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ЕПГУ</a:t>
            </a:r>
            <a:r>
              <a:rPr lang="ru-RU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результат предоставления государственной услуги также </a:t>
            </a:r>
            <a:r>
              <a:rPr lang="ru-RU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может </a:t>
            </a:r>
            <a:r>
              <a:rPr lang="ru-RU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быть выдан заявителю на бумажном носителе по запросу заявителя</a:t>
            </a:r>
            <a:r>
              <a:rPr lang="ru-RU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9948"/>
            <a:ext cx="10515600" cy="1325563"/>
          </a:xfrm>
        </p:spPr>
        <p:txBody>
          <a:bodyPr/>
          <a:lstStyle/>
          <a:p>
            <a:r>
              <a:rPr lang="ru-RU" dirty="0" smtClean="0"/>
              <a:t>Где брать шаблоны 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68" y="1195615"/>
            <a:ext cx="5076232" cy="3280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613" y="296168"/>
            <a:ext cx="4980776" cy="3280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677524"/>
            <a:ext cx="4838781" cy="418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1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66B92D-19B9-42C8-A667-B1B07747A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Заявление на аттестацию</a:t>
            </a:r>
            <a:endParaRPr lang="ru-RU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5475ADAB-8D4A-4DA6-8D1C-128FFA40D06E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1227" y="1485901"/>
            <a:ext cx="7874000" cy="52137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вал 2"/>
          <p:cNvSpPr/>
          <p:nvPr/>
        </p:nvSpPr>
        <p:spPr>
          <a:xfrm>
            <a:off x="3786996" y="3096883"/>
            <a:ext cx="1915064" cy="203583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883214" y="1775796"/>
            <a:ext cx="3881887" cy="203583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Подача заявления на бумажных носителях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024" y="1845358"/>
            <a:ext cx="6875252" cy="4126601"/>
          </a:xfrm>
        </p:spPr>
        <p:txBody>
          <a:bodyPr>
            <a:normAutofit/>
          </a:bodyPr>
          <a:lstStyle/>
          <a:p>
            <a:pPr fontAlgn="base"/>
            <a:r>
              <a:rPr lang="ru-RU" b="1" dirty="0"/>
              <a:t>Одел сопровождения аттестации педагогических работников находится по адресу:</a:t>
            </a:r>
            <a:endParaRPr lang="ru-RU" dirty="0"/>
          </a:p>
          <a:p>
            <a:pPr fontAlgn="base"/>
            <a:r>
              <a:rPr lang="ru-RU" b="1" dirty="0"/>
              <a:t>г</a:t>
            </a:r>
            <a:r>
              <a:rPr lang="ru-RU" b="1" dirty="0" smtClean="0"/>
              <a:t>. Хабаровск</a:t>
            </a:r>
            <a:r>
              <a:rPr lang="ru-RU" b="1" dirty="0"/>
              <a:t>, пер. </a:t>
            </a:r>
            <a:r>
              <a:rPr lang="ru-RU" b="1" dirty="0" err="1"/>
              <a:t>Албански</a:t>
            </a:r>
            <a:r>
              <a:rPr lang="ru-RU" b="1" dirty="0"/>
              <a:t> </a:t>
            </a:r>
            <a:r>
              <a:rPr lang="ru-RU" b="1" dirty="0" smtClean="0"/>
              <a:t>3 А</a:t>
            </a:r>
            <a:r>
              <a:rPr lang="ru-RU" b="1" dirty="0"/>
              <a:t>, </a:t>
            </a:r>
            <a:r>
              <a:rPr lang="ru-RU" b="1" dirty="0" err="1"/>
              <a:t>каб</a:t>
            </a:r>
            <a:r>
              <a:rPr lang="ru-RU" b="1" dirty="0"/>
              <a:t>. 204 </a:t>
            </a:r>
            <a:endParaRPr lang="ru-RU" b="1" dirty="0" smtClean="0"/>
          </a:p>
          <a:p>
            <a:pPr fontAlgn="base"/>
            <a:r>
              <a:rPr lang="ru-RU" b="1" dirty="0"/>
              <a:t> Все вопросы можно задать специалистам отдела аттестации по телефону 8(4212)-46-54-14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803" y="1570008"/>
            <a:ext cx="5004197" cy="448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8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1BD2C2-5670-495E-B929-FD547E13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06463"/>
          </a:xfrm>
        </p:spPr>
        <p:txBody>
          <a:bodyPr/>
          <a:lstStyle/>
          <a:p>
            <a:r>
              <a:rPr lang="ru-RU" dirty="0" smtClean="0"/>
              <a:t>Электронная подача заявления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49" y="740020"/>
            <a:ext cx="2619375" cy="17112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8926" y="756515"/>
            <a:ext cx="2495549" cy="171046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4489" y="804864"/>
            <a:ext cx="2519362" cy="1662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7675" y="790576"/>
            <a:ext cx="2371725" cy="16383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" y="2581331"/>
            <a:ext cx="2647950" cy="188589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0671" y="2567015"/>
            <a:ext cx="2466975" cy="19145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6067" y="2581275"/>
            <a:ext cx="2591446" cy="18288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53400" y="2615546"/>
            <a:ext cx="2447926" cy="180405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3825" y="4552950"/>
            <a:ext cx="2695575" cy="20002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52750" y="4556819"/>
            <a:ext cx="2432050" cy="194875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24501" y="4557854"/>
            <a:ext cx="2457450" cy="191914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488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1BD2C2-5670-495E-B929-FD547E13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06463"/>
          </a:xfrm>
        </p:spPr>
        <p:txBody>
          <a:bodyPr/>
          <a:lstStyle/>
          <a:p>
            <a:r>
              <a:rPr lang="ru-RU" dirty="0" smtClean="0"/>
              <a:t>Электронная подача заявления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825"/>
            <a:ext cx="3116965" cy="29241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881063"/>
            <a:ext cx="3462337" cy="29194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914400"/>
            <a:ext cx="4352925" cy="25336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1150" y="2607823"/>
            <a:ext cx="2800349" cy="158317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4010024"/>
            <a:ext cx="3110176" cy="24098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9" name="Овал 18"/>
          <p:cNvSpPr/>
          <p:nvPr/>
        </p:nvSpPr>
        <p:spPr>
          <a:xfrm>
            <a:off x="285750" y="4905375"/>
            <a:ext cx="2781300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4" y="3928821"/>
            <a:ext cx="3095626" cy="277677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91324" y="3840812"/>
            <a:ext cx="2771775" cy="2864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488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1BD2C2-5670-495E-B929-FD547E13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06463"/>
          </a:xfrm>
        </p:spPr>
        <p:txBody>
          <a:bodyPr/>
          <a:lstStyle/>
          <a:p>
            <a:r>
              <a:rPr lang="ru-RU" dirty="0" smtClean="0"/>
              <a:t>Электронная подача заявления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157288"/>
            <a:ext cx="54006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989" y="1209675"/>
            <a:ext cx="4307985" cy="46053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488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1BD2C2-5670-495E-B929-FD547E13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06463"/>
          </a:xfrm>
        </p:spPr>
        <p:txBody>
          <a:bodyPr/>
          <a:lstStyle/>
          <a:p>
            <a:r>
              <a:rPr lang="ru-RU" dirty="0" smtClean="0"/>
              <a:t>Электронная подача заявления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022597"/>
            <a:ext cx="5829299" cy="283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76200" y="2065020"/>
            <a:ext cx="1657350" cy="1009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7474" y="1122436"/>
            <a:ext cx="4395674" cy="230656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3650" y="4269265"/>
            <a:ext cx="3486150" cy="214105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8975" y="3869982"/>
            <a:ext cx="2881313" cy="239075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488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F287E3D3-FA24-43E3-A69C-963383FA208C}"/>
              </a:ext>
            </a:extLst>
          </p:cNvPr>
          <p:cNvSpPr txBox="1">
            <a:spLocks/>
          </p:cNvSpPr>
          <p:nvPr/>
        </p:nvSpPr>
        <p:spPr>
          <a:xfrm>
            <a:off x="1023862" y="666025"/>
            <a:ext cx="10783019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chemeClr val="accent1"/>
                </a:solidFill>
              </a:rPr>
              <a:t>СПАСИБО ЗА ВНИМАНИЕ.</a:t>
            </a:r>
            <a:endParaRPr lang="ru-RU" sz="7200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C9EE279-B09A-4812-AB88-E30AD87B2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15372" y="4926550"/>
            <a:ext cx="630000" cy="63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64D145F-3BF2-4E0C-8FB2-30DAC9A07F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5515372" y="4922479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563068B-408F-4514-9B76-3FC93BF6CD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415372" y="4922479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B41C48B-90FB-4B33-B266-55A7508694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315372" y="4922479"/>
            <a:ext cx="630000" cy="630000"/>
          </a:xfrm>
          <a:prstGeom prst="rect">
            <a:avLst/>
          </a:prstGeom>
        </p:spPr>
      </p:pic>
      <p:sp>
        <p:nvSpPr>
          <p:cNvPr id="9" name="Текст 11">
            <a:extLst>
              <a:ext uri="{FF2B5EF4-FFF2-40B4-BE49-F238E27FC236}">
                <a16:creationId xmlns:a16="http://schemas.microsoft.com/office/drawing/2014/main" xmlns="" id="{E6958B69-F125-428C-9EF7-19B07A8656FB}"/>
              </a:ext>
            </a:extLst>
          </p:cNvPr>
          <p:cNvSpPr txBox="1">
            <a:spLocks/>
          </p:cNvSpPr>
          <p:nvPr/>
        </p:nvSpPr>
        <p:spPr>
          <a:xfrm>
            <a:off x="4142871" y="1927481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chemeClr val="accent1"/>
                </a:solidFill>
              </a:rPr>
              <a:t>Готова к Вашим вопросам 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7787" y="2258470"/>
            <a:ext cx="3379437" cy="35573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571" y="1891013"/>
            <a:ext cx="3229885" cy="430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7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" y="0"/>
            <a:ext cx="6991805" cy="1325563"/>
          </a:xfrm>
        </p:spPr>
        <p:txBody>
          <a:bodyPr/>
          <a:lstStyle/>
          <a:p>
            <a:r>
              <a:rPr lang="ru-RU" dirty="0" smtClean="0"/>
              <a:t>Нормативно-правовая база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150" y="4150156"/>
            <a:ext cx="4982231" cy="24964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4572" y="723166"/>
            <a:ext cx="3846306" cy="27567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788" y="3678851"/>
            <a:ext cx="3768840" cy="296777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693" y="1144408"/>
            <a:ext cx="4982231" cy="2759323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0511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4C904-9DF5-45B1-BFF0-42D22ED4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" y="0"/>
            <a:ext cx="8268515" cy="1325563"/>
          </a:xfrm>
        </p:spPr>
        <p:txBody>
          <a:bodyPr/>
          <a:lstStyle/>
          <a:p>
            <a:r>
              <a:rPr lang="ru-RU" dirty="0" smtClean="0"/>
              <a:t>Нормативно-правовая база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261" y="1008798"/>
            <a:ext cx="3852702" cy="255054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517" y="3818227"/>
            <a:ext cx="3930191" cy="267583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5187"/>
            <a:ext cx="3054361" cy="4426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2863" y="1008798"/>
            <a:ext cx="3979845" cy="255054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2864" y="3818227"/>
            <a:ext cx="3979845" cy="267583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8593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3.2.1. Основания для начала административной процедуры</a:t>
            </a:r>
          </a:p>
          <a:p>
            <a:r>
              <a:rPr lang="ru-RU" dirty="0"/>
              <a:t>Основанием для начала административной процедуры является поступившее в аттестационную комиссию заявление от заявителя о предоставлении государственной услуги.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9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925" y="160338"/>
            <a:ext cx="11051875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 предоставления государственной услуги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2.3. Результат предоставления государственной услуги</a:t>
            </a:r>
          </a:p>
          <a:p>
            <a:r>
              <a:rPr lang="ru-RU" dirty="0" smtClean="0"/>
              <a:t>Результатом предоставления государственной услуги является:</a:t>
            </a:r>
          </a:p>
          <a:p>
            <a:r>
              <a:rPr lang="ru-RU" dirty="0" smtClean="0"/>
              <a:t>решение о предоставлении государственной услуги по форме согласно Приложению № 1 к настоящему Административному регламенту;</a:t>
            </a:r>
          </a:p>
          <a:p>
            <a:r>
              <a:rPr lang="ru-RU" dirty="0" smtClean="0"/>
              <a:t>решение о предоставлении государственной услуги по форме согласно Приложению № 2 к настоящему Административному регламенту;</a:t>
            </a:r>
          </a:p>
          <a:p>
            <a:r>
              <a:rPr lang="ru-RU" dirty="0" smtClean="0"/>
              <a:t>решение об отказе в предоставлении государственной услуги согласно Приложению № 3 к настоящему Административному регламенту;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66B92D-19B9-42C8-A667-B1B07747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3549" y="0"/>
            <a:ext cx="6477001" cy="1325563"/>
          </a:xfrm>
        </p:spPr>
        <p:txBody>
          <a:bodyPr/>
          <a:lstStyle/>
          <a:p>
            <a:pPr algn="ctr"/>
            <a:r>
              <a:rPr lang="ru-RU" dirty="0" smtClean="0"/>
              <a:t>Формат решений по заявлению</a:t>
            </a:r>
            <a:endParaRPr lang="ru-RU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5475ADAB-8D4A-4DA6-8D1C-128FFA40D06E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5431974" cy="698796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866B92D-19B9-42C8-A667-B1B07747A43E}"/>
              </a:ext>
            </a:extLst>
          </p:cNvPr>
          <p:cNvSpPr txBox="1">
            <a:spLocks/>
          </p:cNvSpPr>
          <p:nvPr/>
        </p:nvSpPr>
        <p:spPr>
          <a:xfrm>
            <a:off x="5476874" y="2809875"/>
            <a:ext cx="64770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Решение «Установить»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4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66B92D-19B9-42C8-A667-B1B07747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449" y="179388"/>
            <a:ext cx="5143501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Формат решений по заявлению</a:t>
            </a:r>
            <a:endParaRPr lang="ru-RU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5475ADAB-8D4A-4DA6-8D1C-128FFA40D06E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9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B866B92D-19B9-42C8-A667-B1B07747A43E}"/>
              </a:ext>
            </a:extLst>
          </p:cNvPr>
          <p:cNvSpPr txBox="1">
            <a:spLocks/>
          </p:cNvSpPr>
          <p:nvPr/>
        </p:nvSpPr>
        <p:spPr>
          <a:xfrm>
            <a:off x="5476874" y="2809875"/>
            <a:ext cx="64770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Уведомление о сроке, дате и месте проведения заседания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4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66B92D-19B9-42C8-A667-B1B07747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275" y="179388"/>
            <a:ext cx="4667250" cy="1325563"/>
          </a:xfrm>
        </p:spPr>
        <p:txBody>
          <a:bodyPr/>
          <a:lstStyle/>
          <a:p>
            <a:r>
              <a:rPr lang="ru-RU" dirty="0" smtClean="0"/>
              <a:t>Формат решений по заявлению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56102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B866B92D-19B9-42C8-A667-B1B07747A43E}"/>
              </a:ext>
            </a:extLst>
          </p:cNvPr>
          <p:cNvSpPr txBox="1">
            <a:spLocks/>
          </p:cNvSpPr>
          <p:nvPr/>
        </p:nvSpPr>
        <p:spPr>
          <a:xfrm>
            <a:off x="5356104" y="1412839"/>
            <a:ext cx="64770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Решение «Отказать»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10224" y="2412303"/>
            <a:ext cx="60699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</a:rPr>
              <a:t>2.8.2. Основаниями для отказа в предоставлении государственной услуги являются:</a:t>
            </a:r>
          </a:p>
          <a:p>
            <a:pPr marL="171450" indent="-171450" algn="just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увольнение</a:t>
            </a: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</a:rPr>
              <a:t> педагогического работника;</a:t>
            </a:r>
          </a:p>
          <a:p>
            <a:pPr marL="171450" indent="-171450" algn="just">
              <a:buFont typeface="Symbol" panose="05050102010706020507" pitchFamily="18" charset="2"/>
              <a:buChar char=""/>
            </a:pP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</a:rPr>
              <a:t>перевод педагогического работника на другую должность;</a:t>
            </a:r>
          </a:p>
          <a:p>
            <a:pPr marL="171450" indent="-171450" algn="just">
              <a:buFont typeface="Symbol" panose="05050102010706020507" pitchFamily="18" charset="2"/>
              <a:buChar char=""/>
            </a:pP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</a:rPr>
              <a:t>обращение заявителя в целях установления высшей квалификационной категории по должности, по которой аттестация будет проводиться впервые, ранее, чем через два года после установления ему первой квалификационной категории по этой должности (при обращении с целью установления высшей квалификационной категории по должности, по которой аттестация будет проводиться впервые);</a:t>
            </a:r>
          </a:p>
          <a:p>
            <a:pPr marL="171450" indent="-171450" algn="just">
              <a:buFont typeface="Symbol" panose="05050102010706020507" pitchFamily="18" charset="2"/>
              <a:buChar char=""/>
            </a:pP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</a:rPr>
              <a:t>обращение заявителя с целью установления высшей квалификационной категории при отсутствии у него первой квалификационной категории</a:t>
            </a:r>
            <a:b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</a:rPr>
              <a:t>(при обращении с целью установления высшей квалификационной категории);</a:t>
            </a:r>
          </a:p>
          <a:p>
            <a:pPr marL="171450" indent="-171450" algn="just">
              <a:buFont typeface="Symbol" panose="05050102010706020507" pitchFamily="18" charset="2"/>
              <a:buChar char=""/>
            </a:pP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</a:rPr>
              <a:t>обращение заявителя с заявлением ранее, чем через год со дня принятия решения об отказе</a:t>
            </a: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</a:rPr>
              <a:t>в установлении квалификационной категории;</a:t>
            </a:r>
          </a:p>
          <a:p>
            <a:pPr marL="171450" indent="-171450" algn="just" fontAlgn="base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</a:rPr>
              <a:t>обращение заявителя с целью установления первой или высшей квалификационной категории по должности, отсутствующей в подразделе 2 раздела I номенклатуры</a:t>
            </a:r>
            <a:r>
              <a:rPr lang="ru-RU" sz="1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3"/>
              </a:rPr>
              <a:t>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</a:t>
            </a: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</a:rPr>
              <a:t>, утвержденной </a:t>
            </a:r>
            <a:r>
              <a:rPr lang="ru-RU" sz="1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4"/>
              </a:rPr>
              <a:t>постановлением Правительства Российской Федерации от 8 августа 2013 г. № 678</a:t>
            </a: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marL="171450" indent="-171450" algn="just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несоответствие содержания или оформления заявления, документов и материалов, представленных заявителем, требованиям, установленным </a:t>
            </a:r>
            <a:r>
              <a:rPr lang="ru-RU" sz="1000" u="sng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5"/>
              </a:rPr>
              <a:t>пунктом 2.6.</a:t>
            </a:r>
            <a:r>
              <a:rPr lang="ru-RU" sz="1000" u="sng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ru-RU" sz="1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настоящего Административного регламента, Приложением № 4 </a:t>
            </a:r>
            <a:br>
              <a:rPr lang="ru-RU" sz="1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 настоящему Административному регламенту.</a:t>
            </a:r>
            <a:endParaRPr lang="ru-RU" sz="100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66B92D-19B9-42C8-A667-B1B07747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149" y="169863"/>
            <a:ext cx="3752851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Формат решений по заявлению</a:t>
            </a:r>
            <a:endParaRPr lang="ru-RU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5475ADAB-8D4A-4DA6-8D1C-128FFA40D06E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4056"/>
            <a:ext cx="8115300" cy="660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B866B92D-19B9-42C8-A667-B1B07747A43E}"/>
              </a:ext>
            </a:extLst>
          </p:cNvPr>
          <p:cNvSpPr txBox="1">
            <a:spLocks/>
          </p:cNvSpPr>
          <p:nvPr/>
        </p:nvSpPr>
        <p:spPr>
          <a:xfrm>
            <a:off x="5343524" y="4105275"/>
            <a:ext cx="64770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Решение «Отказать, но доработать»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4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443</Words>
  <Application>Microsoft Office PowerPoint</Application>
  <PresentationFormat>Широкоэкранный</PresentationFormat>
  <Paragraphs>64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Аттестация педагогических работников  на 1 и высшую квалификационные категории.</vt:lpstr>
      <vt:lpstr>Нормативно-правовая база</vt:lpstr>
      <vt:lpstr>Нормативно-правовая база</vt:lpstr>
      <vt:lpstr>Презентация PowerPoint</vt:lpstr>
      <vt:lpstr>Результат предоставления государственной услуги </vt:lpstr>
      <vt:lpstr>Формат решений по заявлению</vt:lpstr>
      <vt:lpstr>Формат решений по заявлению</vt:lpstr>
      <vt:lpstr>Формат решений по заявлению</vt:lpstr>
      <vt:lpstr>Формат решений по заявлению</vt:lpstr>
      <vt:lpstr>Документы:</vt:lpstr>
      <vt:lpstr>Способы подачи документов:</vt:lpstr>
      <vt:lpstr>Где брать шаблоны ?</vt:lpstr>
      <vt:lpstr>Заявление на аттестацию</vt:lpstr>
      <vt:lpstr>Подача заявления на бумажных носителях</vt:lpstr>
      <vt:lpstr>Электронная подача заявления</vt:lpstr>
      <vt:lpstr>Электронная подача заявления</vt:lpstr>
      <vt:lpstr>Электронная подача заявления</vt:lpstr>
      <vt:lpstr>Электронная подача заявления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</dc:title>
  <dc:creator>User Obstinate</dc:creator>
  <cp:lastModifiedBy>MetodCab</cp:lastModifiedBy>
  <cp:revision>39</cp:revision>
  <dcterms:created xsi:type="dcterms:W3CDTF">2021-05-04T11:19:16Z</dcterms:created>
  <dcterms:modified xsi:type="dcterms:W3CDTF">2022-03-03T06:17:18Z</dcterms:modified>
</cp:coreProperties>
</file>